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6"/>
  </p:notesMasterIdLst>
  <p:sldIdLst>
    <p:sldId id="262" r:id="rId5"/>
    <p:sldId id="277" r:id="rId6"/>
    <p:sldId id="258" r:id="rId7"/>
    <p:sldId id="283" r:id="rId8"/>
    <p:sldId id="259" r:id="rId9"/>
    <p:sldId id="278" r:id="rId10"/>
    <p:sldId id="279" r:id="rId11"/>
    <p:sldId id="292" r:id="rId12"/>
    <p:sldId id="281" r:id="rId13"/>
    <p:sldId id="280" r:id="rId14"/>
    <p:sldId id="260" r:id="rId15"/>
    <p:sldId id="265" r:id="rId16"/>
    <p:sldId id="286" r:id="rId17"/>
    <p:sldId id="291" r:id="rId18"/>
    <p:sldId id="266" r:id="rId19"/>
    <p:sldId id="288" r:id="rId20"/>
    <p:sldId id="267" r:id="rId21"/>
    <p:sldId id="287" r:id="rId22"/>
    <p:sldId id="261" r:id="rId23"/>
    <p:sldId id="269" r:id="rId24"/>
    <p:sldId id="289" r:id="rId25"/>
    <p:sldId id="284" r:id="rId26"/>
    <p:sldId id="270" r:id="rId27"/>
    <p:sldId id="271" r:id="rId28"/>
    <p:sldId id="272" r:id="rId29"/>
    <p:sldId id="273" r:id="rId30"/>
    <p:sldId id="274" r:id="rId31"/>
    <p:sldId id="290" r:id="rId32"/>
    <p:sldId id="275" r:id="rId33"/>
    <p:sldId id="276" r:id="rId34"/>
    <p:sldId id="282" r:id="rId35"/>
  </p:sldIdLst>
  <p:sldSz cx="18288000" cy="10287000"/>
  <p:notesSz cx="6858000" cy="9144000"/>
  <p:embeddedFontLst>
    <p:embeddedFont>
      <p:font typeface="Canva Sans" panose="020B0604020202020204" charset="0"/>
      <p:regular r:id="rId37"/>
    </p:embeddedFont>
    <p:embeddedFont>
      <p:font typeface="Canva Sans Bold" panose="020B0604020202020204" charset="0"/>
      <p:regular r:id="rId38"/>
    </p:embeddedFont>
    <p:embeddedFont>
      <p:font typeface="Eastman Grotesque" panose="020B0604020202020204" charset="0"/>
      <p:regular r:id="rId39"/>
    </p:embeddedFont>
    <p:embeddedFont>
      <p:font typeface="Eastman Grotesque Bold" panose="020B0604020202020204" charset="0"/>
      <p:regular r:id="rId40"/>
      <p:bold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D48D1-D88D-4583-951F-D367961DD51A}" v="11" dt="2024-01-07T19:54:54.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5930" autoAdjust="0"/>
  </p:normalViewPr>
  <p:slideViewPr>
    <p:cSldViewPr>
      <p:cViewPr varScale="1">
        <p:scale>
          <a:sx n="47" d="100"/>
          <a:sy n="47" d="100"/>
        </p:scale>
        <p:origin x="1066"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da Vogt" clId="Web-{158D48D1-D88D-4583-951F-D367961DD51A}"/>
    <pc:docChg chg="delSld modSld">
      <pc:chgData name="Edda Vogt" userId="" providerId="" clId="Web-{158D48D1-D88D-4583-951F-D367961DD51A}" dt="2024-01-07T19:54:49.732" v="10"/>
      <pc:docMkLst>
        <pc:docMk/>
      </pc:docMkLst>
      <pc:sldChg chg="modNotes">
        <pc:chgData name="Edda Vogt" userId="" providerId="" clId="Web-{158D48D1-D88D-4583-951F-D367961DD51A}" dt="2024-01-07T19:54:49.732" v="10"/>
        <pc:sldMkLst>
          <pc:docMk/>
          <pc:sldMk cId="3097169797" sldId="260"/>
        </pc:sldMkLst>
      </pc:sldChg>
      <pc:sldChg chg="modSp del">
        <pc:chgData name="Edda Vogt" userId="" providerId="" clId="Web-{158D48D1-D88D-4583-951F-D367961DD51A}" dt="2024-01-07T19:54:47.075" v="9"/>
        <pc:sldMkLst>
          <pc:docMk/>
          <pc:sldMk cId="2504037344" sldId="268"/>
        </pc:sldMkLst>
        <pc:spChg chg="mod">
          <ac:chgData name="Edda Vogt" userId="" providerId="" clId="Web-{158D48D1-D88D-4583-951F-D367961DD51A}" dt="2024-01-07T19:54:44.903" v="8" actId="20577"/>
          <ac:spMkLst>
            <pc:docMk/>
            <pc:sldMk cId="2504037344" sldId="268"/>
            <ac:spMk id="15" creationId="{00000000-0000-0000-0000-000000000000}"/>
          </ac:spMkLst>
        </pc:spChg>
      </pc:sldChg>
      <pc:sldChg chg="modSp modNotes">
        <pc:chgData name="Edda Vogt" userId="" providerId="" clId="Web-{158D48D1-D88D-4583-951F-D367961DD51A}" dt="2024-01-07T19:54:08.713" v="6"/>
        <pc:sldMkLst>
          <pc:docMk/>
          <pc:sldMk cId="305953197" sldId="283"/>
        </pc:sldMkLst>
        <pc:spChg chg="mod">
          <ac:chgData name="Edda Vogt" userId="" providerId="" clId="Web-{158D48D1-D88D-4583-951F-D367961DD51A}" dt="2024-01-07T19:53:54.243" v="4" actId="1076"/>
          <ac:spMkLst>
            <pc:docMk/>
            <pc:sldMk cId="305953197" sldId="283"/>
            <ac:spMk id="10" creationId="{00000000-0000-0000-0000-000000000000}"/>
          </ac:spMkLst>
        </pc:spChg>
        <pc:spChg chg="mod">
          <ac:chgData name="Edda Vogt" userId="" providerId="" clId="Web-{158D48D1-D88D-4583-951F-D367961DD51A}" dt="2024-01-07T19:53:31.147" v="1" actId="20577"/>
          <ac:spMkLst>
            <pc:docMk/>
            <pc:sldMk cId="305953197" sldId="283"/>
            <ac:spMk id="37" creationId="{00000000-0000-0000-0000-000000000000}"/>
          </ac:spMkLst>
        </pc:spChg>
        <pc:picChg chg="mod">
          <ac:chgData name="Edda Vogt" userId="" providerId="" clId="Web-{158D48D1-D88D-4583-951F-D367961DD51A}" dt="2024-01-07T19:53:35.382" v="3" actId="1076"/>
          <ac:picMkLst>
            <pc:docMk/>
            <pc:sldMk cId="305953197" sldId="283"/>
            <ac:picMk id="1026" creationId="{DC2F6B5C-82C4-63A2-E869-9BBB3E7C26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A23B79-2E14-4DFD-8329-5BCFEC470D69}" type="datetimeFigureOut">
              <a:rPr lang="de-DE" smtClean="0"/>
              <a:t>07.01.2024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79A5B-77D2-4639-8064-1B136FBD2A6E}" type="slidenum">
              <a:rPr lang="de-DE" smtClean="0"/>
              <a:t>‹Nr.›</a:t>
            </a:fld>
            <a:endParaRPr lang="de-DE"/>
          </a:p>
        </p:txBody>
      </p:sp>
    </p:spTree>
    <p:extLst>
      <p:ext uri="{BB962C8B-B14F-4D97-AF65-F5344CB8AC3E}">
        <p14:creationId xmlns:p14="http://schemas.microsoft.com/office/powerpoint/2010/main" val="2465021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inanzmarktwelt.de/china-als-groesster-automarkt-der-welt-mit-schwachen-steigerungsraten-27766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bout.bnef.com/blog/global-low-carbon-energy-technology-investment-surges-past-1-trillion-for-the-first-time/?_hsmi=243463725&amp;_hsenc=p2ANqtz--PmiGn7PfvkMWKKf_T9blgC7XgIm7kyMndmiR4Nk5jbDbPoB3bmEAznROm6spHY7J7ys9f-YcL0amEC-HHeX3yWFa3grEZb5D97UVB0hxVR6XnPP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ea.org/data-and-statistics/charts/oil-production-investment-and-solar-investment-2013-vs-2023"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linkedin.com/posts/alessandro-blasi-6579a66_energy-greentech-renewables-activity-7066785372327833601-HBbb/?originalSubdomain=b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fahrer.chip.de/news/weil-frankreich-china-bestrafen-will-werden-unsere-e-autos-jetzt-teurer_1013535"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dvz.de/unternehmen/logistik/detail/news/stellantis-wegen-aenderung-bei-ursprungsregeln-droht-werkschliessung.html" TargetMode="External"/><Relationship Id="rId4" Type="http://schemas.openxmlformats.org/officeDocument/2006/relationships/hyperlink" Target="https://efahrer.chip.de/news/rueckschlag-fuer-deutsche-autobauer-strafzoelle-sollen-e-autos-ausschliessen_101525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979A5B-77D2-4639-8064-1B136FBD2A6E}" type="slidenum">
              <a:rPr lang="de-DE" smtClean="0"/>
              <a:t>2</a:t>
            </a:fld>
            <a:endParaRPr lang="de-DE"/>
          </a:p>
        </p:txBody>
      </p:sp>
    </p:spTree>
    <p:extLst>
      <p:ext uri="{BB962C8B-B14F-4D97-AF65-F5344CB8AC3E}">
        <p14:creationId xmlns:p14="http://schemas.microsoft.com/office/powerpoint/2010/main" val="1311109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400" b="1" i="0" dirty="0">
                <a:solidFill>
                  <a:srgbClr val="000000"/>
                </a:solidFill>
                <a:effectLst/>
                <a:latin typeface="Eastman Grotesque" panose="020B0604020202020204" charset="0"/>
              </a:rPr>
              <a:t>3. Technologierisiken</a:t>
            </a:r>
          </a:p>
          <a:p>
            <a:pPr algn="l"/>
            <a:r>
              <a:rPr lang="de-DE" sz="1400" b="0" i="0" dirty="0">
                <a:solidFill>
                  <a:srgbClr val="000000"/>
                </a:solidFill>
                <a:effectLst/>
                <a:latin typeface="Eastman Grotesque" panose="020B0604020202020204" charset="0"/>
              </a:rPr>
              <a:t>Potenzielle Verlagerung von Arbeitsplätzen durch KI</a:t>
            </a:r>
          </a:p>
          <a:p>
            <a:pPr algn="l"/>
            <a:r>
              <a:rPr lang="de-DE" sz="1400" b="0" i="0" dirty="0">
                <a:solidFill>
                  <a:srgbClr val="333333"/>
                </a:solidFill>
                <a:effectLst/>
                <a:latin typeface="Eastman Grotesque" panose="020B0604020202020204" charset="0"/>
              </a:rPr>
              <a:t>Im sozialen Bereich kann KI verschiedene ESG-Risiken mit sich bringen. Fragen des Datenschutzes, der Voreingenommenheit und der Sicherheit werden schon seit längerer Zeit von Regulierungsbehörden, Wissenschaftlern und Branchenvertretern diskutiert. Regierungs- und Industriegremien haben erste Leitlinien herausgegeben. Dazu gehören die KI-Prinzipien der OECD und der G20. Nur wenige dieser Richtlinien befassen sich aber mit sozialer Gerechtigkeit und langfristigen Beschäftigungsrisiken.</a:t>
            </a:r>
          </a:p>
          <a:p>
            <a:pPr algn="l"/>
            <a:r>
              <a:rPr lang="de-DE" sz="1400" b="0" i="0" dirty="0">
                <a:solidFill>
                  <a:srgbClr val="333333"/>
                </a:solidFill>
                <a:effectLst/>
                <a:latin typeface="Eastman Grotesque" panose="020B0604020202020204" charset="0"/>
              </a:rPr>
              <a:t>Schätzungen der Unternehmensberatung McKinsey zufolge könnten sich die Produktivitätssteigerungen durch den Einsatz generativer KI bei sämtlichen Tätigkeiten von Wissensarbeitern auf 6,1 bis 7,9 Billionen US-Dollar jährlich belaufen. Das würde die Anatomie der Arbeit, wie wir sie kennen, verändern und zu einer potenziellen Verlagerung von Arbeitsplätzen führen.</a:t>
            </a:r>
          </a:p>
          <a:p>
            <a:pPr algn="l"/>
            <a:r>
              <a:rPr lang="de-DE" sz="1400" b="0" i="0" dirty="0">
                <a:solidFill>
                  <a:srgbClr val="333333"/>
                </a:solidFill>
                <a:effectLst/>
                <a:latin typeface="Eastman Grotesque" panose="020B0604020202020204" charset="0"/>
              </a:rPr>
              <a:t>In einem Interview mit Bloomberg schätzte der CEO von British Telecom, dass die Zahl der Beschäftigten bis 2030 um bis zu 42 Prozent sinken könnte.</a:t>
            </a:r>
          </a:p>
          <a:p>
            <a:pPr algn="l"/>
            <a:r>
              <a:rPr lang="de-DE" sz="1400" b="0" i="0" dirty="0">
                <a:solidFill>
                  <a:srgbClr val="333333"/>
                </a:solidFill>
                <a:effectLst/>
                <a:latin typeface="Eastman Grotesque" panose="020B0604020202020204" charset="0"/>
              </a:rPr>
              <a:t>Auf der Umweltseite birgt KI ebenfalls verschiedene Risiken. Einem Bericht des Magazins Harvard Business Review zufolge sind Rechenzentren derzeit für 2 bis 3 Prozent der weltweiten Treibhausgasemissionen verantwortlich. Laut dem Bericht wird sich das weltweite Datenvolumen voraussichtlich alle zwei Jahre verdoppeln.</a:t>
            </a:r>
          </a:p>
          <a:p>
            <a:pPr algn="l"/>
            <a:r>
              <a:rPr lang="de-DE" sz="1400" b="0" i="0" dirty="0">
                <a:solidFill>
                  <a:srgbClr val="333333"/>
                </a:solidFill>
                <a:effectLst/>
                <a:latin typeface="Eastman Grotesque" panose="020B0604020202020204" charset="0"/>
              </a:rPr>
              <a:t>Die Speicherung von Daten und die Verfeinerung von KI-Modellen und -Algorithmen ist daten- und energieintensiv. Der zunehmende Wettbewerb im Bereich der Technologie zwischen Ländern und Unternehmen wird in den kommenden Jahren wahrscheinlich zu erheblichen Treibhausgasemissionen führen.</a:t>
            </a:r>
          </a:p>
          <a:p>
            <a:pPr algn="l"/>
            <a:r>
              <a:rPr lang="de-DE" sz="1400" b="0" i="0" dirty="0">
                <a:solidFill>
                  <a:srgbClr val="333333"/>
                </a:solidFill>
                <a:effectLst/>
                <a:latin typeface="Eastman Grotesque" panose="020B0604020202020204" charset="0"/>
              </a:rPr>
              <a:t>Investoren müssen die Auswirkungen des Einsatzes von KI auf ihren Kohlenstoff-Fußabdruck sowie die Möglichkeiten der Branchenakteure zur Emissionsreduzierung bewerten – zum Beispiel durch die Einführung effizienter Trainingstechniken oder Wärmerückgewinnung.</a:t>
            </a:r>
          </a:p>
          <a:p>
            <a:pPr algn="l"/>
            <a:endParaRPr lang="de-DE" sz="1400" b="0" i="0" dirty="0">
              <a:solidFill>
                <a:srgbClr val="333333"/>
              </a:solidFill>
              <a:effectLst/>
              <a:latin typeface="Eastman Grotesque" panose="020B0604020202020204" charset="0"/>
            </a:endParaRPr>
          </a:p>
          <a:p>
            <a:r>
              <a:rPr lang="de-DE" sz="1400" dirty="0">
                <a:latin typeface="Eastman Grotesque" panose="020B0604020202020204" charset="0"/>
              </a:rPr>
              <a:t>Quelle: https://www.dasinvestment.com/kuenstliche-intelligenz-ki-nachhaltigkeit-esg-datenschutz/</a:t>
            </a:r>
          </a:p>
        </p:txBody>
      </p:sp>
      <p:sp>
        <p:nvSpPr>
          <p:cNvPr id="4" name="Foliennummernplatzhalter 3"/>
          <p:cNvSpPr>
            <a:spLocks noGrp="1"/>
          </p:cNvSpPr>
          <p:nvPr>
            <p:ph type="sldNum" sz="quarter" idx="5"/>
          </p:nvPr>
        </p:nvSpPr>
        <p:spPr/>
        <p:txBody>
          <a:bodyPr/>
          <a:lstStyle/>
          <a:p>
            <a:fld id="{E6979A5B-77D2-4639-8064-1B136FBD2A6E}" type="slidenum">
              <a:rPr lang="de-DE" smtClean="0"/>
              <a:t>18</a:t>
            </a:fld>
            <a:endParaRPr lang="de-DE"/>
          </a:p>
        </p:txBody>
      </p:sp>
    </p:spTree>
    <p:extLst>
      <p:ext uri="{BB962C8B-B14F-4D97-AF65-F5344CB8AC3E}">
        <p14:creationId xmlns:p14="http://schemas.microsoft.com/office/powerpoint/2010/main" val="2126628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400" b="1" dirty="0">
                <a:solidFill>
                  <a:srgbClr val="FFFFFF"/>
                </a:solidFill>
                <a:latin typeface="Eastman Grotesque"/>
              </a:rPr>
              <a:t>4. Reputationsrisiken</a:t>
            </a:r>
          </a:p>
          <a:p>
            <a:pPr>
              <a:lnSpc>
                <a:spcPts val="4165"/>
              </a:lnSpc>
            </a:pPr>
            <a:r>
              <a:rPr lang="de-DE" sz="1400" dirty="0">
                <a:solidFill>
                  <a:srgbClr val="FFFFFF"/>
                </a:solidFill>
                <a:latin typeface="Eastman Grotesque"/>
              </a:rPr>
              <a:t>Kurzfristige negative Schlagzeilen oder Skandale können die Reputation eines Unternehmens vorübergehend schädigen und kurzfristige Auswirkungen auf die Wahrnehmung seiner ESG-Leistung haben.</a:t>
            </a:r>
          </a:p>
          <a:p>
            <a:pPr>
              <a:lnSpc>
                <a:spcPts val="4165"/>
              </a:lnSpc>
            </a:pPr>
            <a:r>
              <a:rPr lang="de-DE" sz="1400" dirty="0">
                <a:solidFill>
                  <a:srgbClr val="FFFFFF"/>
                </a:solidFill>
                <a:latin typeface="Eastman Grotesque"/>
              </a:rPr>
              <a:t>Unternehmen können zusätzlichen Haftungsrisiken ausgesetzt sein, die sich aus Umweltschäden ergeben, die durch ihre Aktivitäten verursacht werden (z.B. </a:t>
            </a:r>
            <a:r>
              <a:rPr lang="de-DE" sz="1400" dirty="0" err="1">
                <a:solidFill>
                  <a:srgbClr val="FFFFFF"/>
                </a:solidFill>
                <a:latin typeface="Eastman Grotesque"/>
              </a:rPr>
              <a:t>Deepwater</a:t>
            </a:r>
            <a:r>
              <a:rPr lang="de-DE" sz="1400" dirty="0">
                <a:solidFill>
                  <a:srgbClr val="FFFFFF"/>
                </a:solidFill>
                <a:latin typeface="Eastman Grotesque"/>
              </a:rPr>
              <a:t> Horizon, USA). Hinzu kommen rechtliche Schritte und Rechtsstreitigkeiten im Zusammenhang mit Umweltschäden (vgl. Klage gegen Shell in den Niederlanden). Diese können für Unternehmen hohe Kosten und erhebliche Reputationsschäden verursachen.</a:t>
            </a:r>
          </a:p>
          <a:p>
            <a:endParaRPr lang="de-DE" sz="1400" dirty="0"/>
          </a:p>
        </p:txBody>
      </p:sp>
      <p:sp>
        <p:nvSpPr>
          <p:cNvPr id="4" name="Foliennummernplatzhalter 3"/>
          <p:cNvSpPr>
            <a:spLocks noGrp="1"/>
          </p:cNvSpPr>
          <p:nvPr>
            <p:ph type="sldNum" sz="quarter" idx="5"/>
          </p:nvPr>
        </p:nvSpPr>
        <p:spPr/>
        <p:txBody>
          <a:bodyPr/>
          <a:lstStyle/>
          <a:p>
            <a:fld id="{E6979A5B-77D2-4639-8064-1B136FBD2A6E}" type="slidenum">
              <a:rPr lang="de-DE" smtClean="0"/>
              <a:t>19</a:t>
            </a:fld>
            <a:endParaRPr lang="de-DE"/>
          </a:p>
        </p:txBody>
      </p:sp>
    </p:spTree>
    <p:extLst>
      <p:ext uri="{BB962C8B-B14F-4D97-AF65-F5344CB8AC3E}">
        <p14:creationId xmlns:p14="http://schemas.microsoft.com/office/powerpoint/2010/main" val="2241858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400" dirty="0">
                <a:latin typeface="Eastman Grotesque" panose="020B0604020202020204" charset="0"/>
              </a:rPr>
              <a:t>Beispiel für Anfälligkeiten bzw. Sensitivitäten verschiedener Industriezweige auf Klimarisiken</a:t>
            </a:r>
          </a:p>
        </p:txBody>
      </p:sp>
      <p:sp>
        <p:nvSpPr>
          <p:cNvPr id="4" name="Foliennummernplatzhalter 3"/>
          <p:cNvSpPr>
            <a:spLocks noGrp="1"/>
          </p:cNvSpPr>
          <p:nvPr>
            <p:ph type="sldNum" sz="quarter" idx="5"/>
          </p:nvPr>
        </p:nvSpPr>
        <p:spPr/>
        <p:txBody>
          <a:bodyPr/>
          <a:lstStyle/>
          <a:p>
            <a:fld id="{E6979A5B-77D2-4639-8064-1B136FBD2A6E}" type="slidenum">
              <a:rPr lang="de-DE" smtClean="0"/>
              <a:t>20</a:t>
            </a:fld>
            <a:endParaRPr lang="de-DE"/>
          </a:p>
        </p:txBody>
      </p:sp>
    </p:spTree>
    <p:extLst>
      <p:ext uri="{BB962C8B-B14F-4D97-AF65-F5344CB8AC3E}">
        <p14:creationId xmlns:p14="http://schemas.microsoft.com/office/powerpoint/2010/main" val="422736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6979A5B-77D2-4639-8064-1B136FBD2A6E}" type="slidenum">
              <a:rPr lang="de-DE" smtClean="0"/>
              <a:t>21</a:t>
            </a:fld>
            <a:endParaRPr lang="de-DE"/>
          </a:p>
        </p:txBody>
      </p:sp>
    </p:spTree>
    <p:extLst>
      <p:ext uri="{BB962C8B-B14F-4D97-AF65-F5344CB8AC3E}">
        <p14:creationId xmlns:p14="http://schemas.microsoft.com/office/powerpoint/2010/main" val="2743429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solidFill>
                  <a:srgbClr val="FFFFFF"/>
                </a:solidFill>
                <a:latin typeface="Eastman Grotesque" panose="020B0604020202020204" charset="0"/>
              </a:rPr>
              <a:t>Beispiel: Automobilindustrie: mit der Verbreitung der Elektromobilität in Europa durch Tesla ist auch die deutsche Automobilindustrie unter Druck gekommen sich technologisch neu zu erfinden.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solidFill>
                <a:srgbClr val="FFFFFF"/>
              </a:solidFill>
              <a:latin typeface="Eastman Grotesque" panose="020B0604020202020204" charset="0"/>
            </a:endParaRPr>
          </a:p>
          <a:p>
            <a:pPr algn="l" fontAlgn="base"/>
            <a:r>
              <a:rPr lang="de-DE" sz="1400" b="0" i="0" dirty="0">
                <a:solidFill>
                  <a:srgbClr val="2B2B2B"/>
                </a:solidFill>
                <a:effectLst/>
                <a:latin typeface="Eastman Grotesque" panose="020B0604020202020204" charset="0"/>
              </a:rPr>
              <a:t>Die größte Bedrohung ist die schwindende Bedeutung der Autobauer in China, so Bloomberg. VW, BMW und Mercedes haben jahrzehntelang den Verkauf von </a:t>
            </a:r>
            <a:r>
              <a:rPr lang="de-DE" sz="1400" b="0" i="0" dirty="0" err="1">
                <a:solidFill>
                  <a:srgbClr val="2B2B2B"/>
                </a:solidFill>
                <a:effectLst/>
                <a:latin typeface="Eastman Grotesque" panose="020B0604020202020204" charset="0"/>
              </a:rPr>
              <a:t>Verbrennerautos</a:t>
            </a:r>
            <a:r>
              <a:rPr lang="de-DE" sz="1400" b="0" i="0" dirty="0">
                <a:solidFill>
                  <a:srgbClr val="2B2B2B"/>
                </a:solidFill>
                <a:effectLst/>
                <a:latin typeface="Eastman Grotesque" panose="020B0604020202020204" charset="0"/>
              </a:rPr>
              <a:t> auf dem größten Automarkt der Welt dominiert, sind aber in letzter Zeit hinter chinesische Marken zurückgefallen, die es besser verstehen, erschwingliche Elektroautos mit an den lokalen Geschmack angepasster Technik und Software zu entwickeln. Mercedes hat im vergangenen Jahr die Preise für sein Elektro-Flaggschiff EQS in China drastisch gesenkt, nachdem die Verkaufszahlen enttäuschend waren.</a:t>
            </a:r>
          </a:p>
          <a:p>
            <a:pPr algn="l" fontAlgn="base"/>
            <a:r>
              <a:rPr lang="de-DE" sz="1400" b="0" i="0" dirty="0">
                <a:solidFill>
                  <a:srgbClr val="2B2B2B"/>
                </a:solidFill>
                <a:effectLst/>
                <a:latin typeface="Eastman Grotesque" panose="020B0604020202020204" charset="0"/>
              </a:rPr>
              <a:t>Vor allem VW geriet in </a:t>
            </a:r>
            <a:r>
              <a:rPr lang="de-DE" sz="1400" b="0" i="0" u="none" strike="noStrike" dirty="0">
                <a:solidFill>
                  <a:srgbClr val="2B2B2B"/>
                </a:solidFill>
                <a:effectLst/>
                <a:latin typeface="Eastman Grotesque" panose="020B0604020202020204" charset="0"/>
                <a:hlinkClick r:id="rId3"/>
              </a:rPr>
              <a:t>China unter Druck</a:t>
            </a:r>
            <a:r>
              <a:rPr lang="de-DE" sz="1400" b="0" i="0" dirty="0">
                <a:solidFill>
                  <a:srgbClr val="2B2B2B"/>
                </a:solidFill>
                <a:effectLst/>
                <a:latin typeface="Eastman Grotesque" panose="020B0604020202020204" charset="0"/>
              </a:rPr>
              <a:t>, wo BYD Anfang des Jahres erstmals mehr Fahrzeuge verkaufte als Europas größter Autobauer. Bei Elektroautos ist der Absatz der Wolfsburger in China im ersten Halbjahr leicht zurückgegangen — und das in einem Markt, der um 20% gewachsen ist. Es wird erwartet, dass Elektroautos bis 2030 90% des chinesischen Marktes ausmachen werden, was es für die Deutschen umso dringender macht, ihr Angebot an Elektroautos zu erweitern. Nicht zuletzt deshalb hat VW den Chef der Premium-Marke Audi ausgewechselt. Die derzeitigen Marktführer bei Elektroautos in China “werden ihren Einfluss auf den Markt verstärken”, so die Analysten von HSBC in einem Bericht von diesem Monat. “Mit Ausnahme von Tesla glauben wir, dass es sich dabei um chinesische Elektroauto-Marken handeln wird.”</a:t>
            </a:r>
          </a:p>
          <a:p>
            <a:br>
              <a:rPr lang="de-DE" sz="1400" dirty="0">
                <a:latin typeface="Eastman Grotesque" panose="020B0604020202020204" charset="0"/>
              </a:rPr>
            </a:br>
            <a:endParaRPr lang="de-DE" sz="1400" dirty="0">
              <a:solidFill>
                <a:srgbClr val="FFFFFF"/>
              </a:solidFill>
              <a:latin typeface="Eastman Grotesque"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dirty="0">
              <a:solidFill>
                <a:srgbClr val="FFFFFF"/>
              </a:solidFill>
              <a:latin typeface="Eastman Grotesque" panose="020B0604020202020204" charset="0"/>
            </a:endParaRPr>
          </a:p>
          <a:p>
            <a:endParaRPr lang="de-DE" sz="1400"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E6979A5B-77D2-4639-8064-1B136FBD2A6E}" type="slidenum">
              <a:rPr lang="de-DE" smtClean="0"/>
              <a:t>22</a:t>
            </a:fld>
            <a:endParaRPr lang="de-DE"/>
          </a:p>
        </p:txBody>
      </p:sp>
    </p:spTree>
    <p:extLst>
      <p:ext uri="{BB962C8B-B14F-4D97-AF65-F5344CB8AC3E}">
        <p14:creationId xmlns:p14="http://schemas.microsoft.com/office/powerpoint/2010/main" val="2693634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400" dirty="0">
                <a:solidFill>
                  <a:srgbClr val="FFFFFF"/>
                </a:solidFill>
                <a:latin typeface="Eastman Grotesque" panose="020B0604020202020204" charset="0"/>
              </a:rPr>
              <a:t>Erneuerbare Energien</a:t>
            </a:r>
          </a:p>
          <a:p>
            <a:pPr>
              <a:lnSpc>
                <a:spcPts val="4165"/>
              </a:lnSpc>
            </a:pPr>
            <a:endParaRPr lang="de-DE" sz="1400" dirty="0">
              <a:solidFill>
                <a:srgbClr val="FFFFFF"/>
              </a:solidFill>
              <a:latin typeface="Eastman Grotesque" panose="020B0604020202020204" charset="0"/>
            </a:endParaRPr>
          </a:p>
          <a:p>
            <a:pPr>
              <a:lnSpc>
                <a:spcPts val="4165"/>
              </a:lnSpc>
            </a:pPr>
            <a:r>
              <a:rPr lang="de-DE" sz="1400" dirty="0">
                <a:solidFill>
                  <a:srgbClr val="FFFFFF"/>
                </a:solidFill>
                <a:latin typeface="Eastman Grotesque" panose="020B0604020202020204" charset="0"/>
              </a:rPr>
              <a:t>Da sich die Welt auf sauberer Energiealternativen umstellt, können Unternehmen, die sich mit der Erzeugung erneuerbarer Energien, der Herstellung von Anlagen und deren Installation befassen, voraussichtlich mehr Wachstum und Rentabilität verzeichnen. Dazu gehören u.a. Unternehmen, die sich mit der Produktion von Solarmodulen, der Herstellung von Windturbinen, und Energiespeichertechnologien befassen.</a:t>
            </a:r>
          </a:p>
          <a:p>
            <a:endParaRPr lang="de-DE" sz="1400" dirty="0">
              <a:latin typeface="Eastman Grotesque" panose="020B060402020202020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sz="1400" b="1" i="0" dirty="0">
                <a:solidFill>
                  <a:srgbClr val="222222"/>
                </a:solidFill>
                <a:effectLst/>
                <a:latin typeface="Eastman Grotesque" panose="020B0604020202020204" charset="0"/>
              </a:rPr>
              <a:t>Erstmals investiert die Welt mehr in die Energiewende als in fossile Energie</a:t>
            </a:r>
          </a:p>
          <a:p>
            <a:pPr marL="0" marR="0" lvl="0" indent="0" algn="l" defTabSz="914400" rtl="0" eaLnBrk="1" fontAlgn="base" latinLnBrk="0" hangingPunct="1">
              <a:lnSpc>
                <a:spcPct val="100000"/>
              </a:lnSpc>
              <a:spcBef>
                <a:spcPts val="0"/>
              </a:spcBef>
              <a:spcAft>
                <a:spcPts val="0"/>
              </a:spcAft>
              <a:buClrTx/>
              <a:buSzTx/>
              <a:buFontTx/>
              <a:buNone/>
              <a:tabLst/>
              <a:defRPr/>
            </a:pPr>
            <a:r>
              <a:rPr lang="de-DE" sz="1400" dirty="0">
                <a:latin typeface="Eastman Grotesque" panose="020B0604020202020204" charset="0"/>
              </a:rPr>
              <a:t>L</a:t>
            </a:r>
            <a:r>
              <a:rPr lang="de-DE" sz="1400" b="0" i="0" u="none" strike="noStrike" dirty="0">
                <a:solidFill>
                  <a:srgbClr val="83A83D"/>
                </a:solidFill>
                <a:effectLst/>
                <a:latin typeface="Eastman Grotesque" panose="020B0604020202020204" charset="0"/>
                <a:hlinkClick r:id="rId3"/>
              </a:rPr>
              <a:t>aut Bloomberg Energie Finanzreport (BNEF) 2022</a:t>
            </a:r>
            <a:r>
              <a:rPr lang="de-DE" sz="1400" b="0" i="0" dirty="0">
                <a:solidFill>
                  <a:srgbClr val="4E4E4E"/>
                </a:solidFill>
                <a:effectLst/>
                <a:latin typeface="Eastman Grotesque" panose="020B0604020202020204" charset="0"/>
              </a:rPr>
              <a:t> hat die Weltgemeinschaft mit 1,1 Billionen US-Dollar mehr in die Energiewende hin zu Erneuerbaren Energien investiert als in die fossile Infrastruktur. Einschließlich der notwendigen Infrastruktur Investitionen wie E-Mobilität oder elektrische Heizungen bedeutet dies gegenüber 2021 ein Wachstum von 31%.</a:t>
            </a:r>
          </a:p>
          <a:p>
            <a:pPr algn="l" fontAlgn="base"/>
            <a:r>
              <a:rPr lang="de-DE" sz="1400" b="0" i="0" dirty="0">
                <a:solidFill>
                  <a:srgbClr val="4E4E4E"/>
                </a:solidFill>
                <a:effectLst/>
                <a:latin typeface="Eastman Grotesque" panose="020B0604020202020204" charset="0"/>
              </a:rPr>
              <a:t>Dabei machen die Investitionen in Erneuerbare Energien wie Solar, Wind aber auch Bioenergie und Wasserkraft mit 495 Milliarden US Dollar den Löwenanteil der Investitionen aus, gefolgt von 466 Milliarden in die Elektrifizierung des Verkehrs.</a:t>
            </a:r>
          </a:p>
          <a:p>
            <a:endParaRPr lang="de-DE" sz="1400" dirty="0">
              <a:latin typeface="Eastman Grotesque" panose="020B0604020202020204" charset="0"/>
            </a:endParaRPr>
          </a:p>
          <a:p>
            <a:r>
              <a:rPr lang="de-DE" sz="1400" dirty="0">
                <a:latin typeface="Eastman Grotesque" panose="020B0604020202020204" charset="0"/>
              </a:rPr>
              <a:t>Quelle: https://hans-josef-fell.de/2023/01/31/welt-investiert-in-die-energiewende/</a:t>
            </a:r>
          </a:p>
        </p:txBody>
      </p:sp>
      <p:sp>
        <p:nvSpPr>
          <p:cNvPr id="4" name="Foliennummernplatzhalter 3"/>
          <p:cNvSpPr>
            <a:spLocks noGrp="1"/>
          </p:cNvSpPr>
          <p:nvPr>
            <p:ph type="sldNum" sz="quarter" idx="5"/>
          </p:nvPr>
        </p:nvSpPr>
        <p:spPr/>
        <p:txBody>
          <a:bodyPr/>
          <a:lstStyle/>
          <a:p>
            <a:fld id="{E6979A5B-77D2-4639-8064-1B136FBD2A6E}" type="slidenum">
              <a:rPr lang="de-DE" smtClean="0"/>
              <a:t>24</a:t>
            </a:fld>
            <a:endParaRPr lang="de-DE"/>
          </a:p>
        </p:txBody>
      </p:sp>
    </p:spTree>
    <p:extLst>
      <p:ext uri="{BB962C8B-B14F-4D97-AF65-F5344CB8AC3E}">
        <p14:creationId xmlns:p14="http://schemas.microsoft.com/office/powerpoint/2010/main" val="283671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400" dirty="0">
                <a:solidFill>
                  <a:srgbClr val="FFFFFF"/>
                </a:solidFill>
                <a:latin typeface="Eastman Grotesque"/>
              </a:rPr>
              <a:t>Quelle: https://www.eep.uni-stuttgart.de/eei/aktuelle-erhebung/</a:t>
            </a:r>
          </a:p>
          <a:p>
            <a:pPr>
              <a:lnSpc>
                <a:spcPts val="4165"/>
              </a:lnSpc>
            </a:pPr>
            <a:endParaRPr lang="de-DE" sz="1400" dirty="0">
              <a:solidFill>
                <a:srgbClr val="FFFFFF"/>
              </a:solidFill>
              <a:latin typeface="Eastman Grotesque"/>
            </a:endParaRPr>
          </a:p>
          <a:p>
            <a:pPr>
              <a:lnSpc>
                <a:spcPts val="4165"/>
              </a:lnSpc>
            </a:pPr>
            <a:r>
              <a:rPr lang="de-DE" sz="1400" dirty="0">
                <a:solidFill>
                  <a:srgbClr val="FFFFFF"/>
                </a:solidFill>
                <a:latin typeface="Eastman Grotesque"/>
              </a:rPr>
              <a:t>Unternehmen, die sich auf energieeffiziente Technologien und Lösungen spezialisiert haben, bieten Chancen für Investoren. Dazu gehören: Energiedienstleistungsunternehmen, die energiesparende Lösungen und Nachrüstungen entwickeln ebenso wie energieeffiziente Beleuchtungssysteme, Gebäudedämmung, effiziente Geräte und intelligente Netztechnologien zur Verringerung des Energieverbrauchs und der Treibhausgasemissionen.</a:t>
            </a:r>
          </a:p>
          <a:p>
            <a:endParaRPr lang="de-DE" sz="1400" dirty="0"/>
          </a:p>
        </p:txBody>
      </p:sp>
      <p:sp>
        <p:nvSpPr>
          <p:cNvPr id="4" name="Foliennummernplatzhalter 3"/>
          <p:cNvSpPr>
            <a:spLocks noGrp="1"/>
          </p:cNvSpPr>
          <p:nvPr>
            <p:ph type="sldNum" sz="quarter" idx="5"/>
          </p:nvPr>
        </p:nvSpPr>
        <p:spPr/>
        <p:txBody>
          <a:bodyPr/>
          <a:lstStyle/>
          <a:p>
            <a:fld id="{E6979A5B-77D2-4639-8064-1B136FBD2A6E}" type="slidenum">
              <a:rPr lang="de-DE" smtClean="0"/>
              <a:t>25</a:t>
            </a:fld>
            <a:endParaRPr lang="de-DE"/>
          </a:p>
        </p:txBody>
      </p:sp>
    </p:spTree>
    <p:extLst>
      <p:ext uri="{BB962C8B-B14F-4D97-AF65-F5344CB8AC3E}">
        <p14:creationId xmlns:p14="http://schemas.microsoft.com/office/powerpoint/2010/main" val="3108730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400" dirty="0">
                <a:solidFill>
                  <a:srgbClr val="FFFFFF"/>
                </a:solidFill>
                <a:latin typeface="Eastman Grotesque" panose="020B0604020202020204" charset="0"/>
              </a:rPr>
              <a:t>Quelle: https://de.allianzgi.com/de-de/b2b/maerkte-und-themen/thematisch-investieren/warum-infrastruktur-wichtig-ist</a:t>
            </a:r>
          </a:p>
          <a:p>
            <a:pPr>
              <a:lnSpc>
                <a:spcPts val="4165"/>
              </a:lnSpc>
            </a:pPr>
            <a:endParaRPr lang="de-DE" sz="1400" dirty="0">
              <a:solidFill>
                <a:srgbClr val="FFFFFF"/>
              </a:solidFill>
              <a:latin typeface="Eastman Grotesque" panose="020B0604020202020204" charset="0"/>
            </a:endParaRPr>
          </a:p>
          <a:p>
            <a:pPr>
              <a:lnSpc>
                <a:spcPts val="4165"/>
              </a:lnSpc>
            </a:pPr>
            <a:r>
              <a:rPr lang="de-DE" sz="1400" dirty="0">
                <a:solidFill>
                  <a:srgbClr val="FFFFFF"/>
                </a:solidFill>
                <a:latin typeface="Eastman Grotesque" panose="020B0604020202020204" charset="0"/>
              </a:rPr>
              <a:t>Investitionen in nachhaltige Infrastrukturen wie umweltfreundliche Gebäude, kohlenstoffarme Verkehrssysteme und eine widerstandsfähige Stadtplanung sind für die Abschwächung des Klimawandels von entscheidender Bedeutung.</a:t>
            </a:r>
          </a:p>
          <a:p>
            <a:endParaRPr lang="de-DE" sz="1400" dirty="0">
              <a:latin typeface="Eastman Grotesque" panose="020B0604020202020204" charset="0"/>
            </a:endParaRPr>
          </a:p>
          <a:p>
            <a:endParaRPr lang="de-DE" sz="1400"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E6979A5B-77D2-4639-8064-1B136FBD2A6E}" type="slidenum">
              <a:rPr lang="de-DE" smtClean="0"/>
              <a:t>27</a:t>
            </a:fld>
            <a:endParaRPr lang="de-DE"/>
          </a:p>
        </p:txBody>
      </p:sp>
    </p:spTree>
    <p:extLst>
      <p:ext uri="{BB962C8B-B14F-4D97-AF65-F5344CB8AC3E}">
        <p14:creationId xmlns:p14="http://schemas.microsoft.com/office/powerpoint/2010/main" val="575444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400" b="0" i="0" dirty="0">
                <a:solidFill>
                  <a:srgbClr val="000000"/>
                </a:solidFill>
                <a:effectLst/>
                <a:latin typeface="Eastman Grotesque" panose="020B0604020202020204" charset="0"/>
              </a:rPr>
              <a:t>Dieses Jahr werde wohl erstmals mehr </a:t>
            </a:r>
            <a:r>
              <a:rPr lang="de-DE" sz="1400" b="0" i="0" u="none" strike="noStrike" dirty="0">
                <a:effectLst/>
                <a:latin typeface="Eastman Grotesque" panose="020B0604020202020204" charset="0"/>
                <a:hlinkClick r:id="rId3"/>
              </a:rPr>
              <a:t>Geld in die Solarkraft</a:t>
            </a:r>
            <a:r>
              <a:rPr lang="de-DE" sz="1400" b="0" i="0" dirty="0">
                <a:solidFill>
                  <a:srgbClr val="000000"/>
                </a:solidFill>
                <a:effectLst/>
                <a:latin typeface="Eastman Grotesque" panose="020B0604020202020204" charset="0"/>
              </a:rPr>
              <a:t> als in die weltweite Ölproduktion </a:t>
            </a:r>
            <a:r>
              <a:rPr lang="de-DE" sz="1400" b="0" i="0" dirty="0" err="1">
                <a:solidFill>
                  <a:srgbClr val="000000"/>
                </a:solidFill>
                <a:effectLst/>
                <a:latin typeface="Eastman Grotesque" panose="020B0604020202020204" charset="0"/>
              </a:rPr>
              <a:t>fliessen</a:t>
            </a:r>
            <a:r>
              <a:rPr lang="de-DE" sz="1400" b="0" i="0" dirty="0">
                <a:solidFill>
                  <a:srgbClr val="000000"/>
                </a:solidFill>
                <a:effectLst/>
                <a:latin typeface="Eastman Grotesque" panose="020B0604020202020204" charset="0"/>
              </a:rPr>
              <a:t>, so die IEA. Konkret bedeutet das, dass mehr als 1 Milliarde Dollar pro Tag für die Solarenergie in diesem Jahr investiert wird. Dass immer mehr Milliarden </a:t>
            </a:r>
            <a:r>
              <a:rPr lang="de-DE" sz="1400" b="0" i="0" dirty="0" err="1">
                <a:solidFill>
                  <a:srgbClr val="000000"/>
                </a:solidFill>
                <a:effectLst/>
                <a:latin typeface="Eastman Grotesque" panose="020B0604020202020204" charset="0"/>
              </a:rPr>
              <a:t>fliessen</a:t>
            </a:r>
            <a:r>
              <a:rPr lang="de-DE" sz="1400" b="0" i="0" dirty="0">
                <a:solidFill>
                  <a:srgbClr val="000000"/>
                </a:solidFill>
                <a:effectLst/>
                <a:latin typeface="Eastman Grotesque" panose="020B0604020202020204" charset="0"/>
              </a:rPr>
              <a:t>, ist ein gutes Zeichen. Das Problem dabei? Weder reicht es aus, um die Ziele des Pariser Abkommens zu erreichen, noch weisen die Daten darauf hin, dass Investitionen weltweit gleich stark zunehmen. Der Boom findet mit rund 90 Prozent der Investitionssteigerungen vor allem in China, Europa und den USA statt. In vielen Schwellenländern und aufstrebenden Volkswirtschaften – an denen das Erreichen der globalen Klimaziele jedoch </a:t>
            </a:r>
            <a:r>
              <a:rPr lang="de-DE" sz="1400" b="0" i="0" dirty="0" err="1">
                <a:solidFill>
                  <a:srgbClr val="000000"/>
                </a:solidFill>
                <a:effectLst/>
                <a:latin typeface="Eastman Grotesque" panose="020B0604020202020204" charset="0"/>
              </a:rPr>
              <a:t>massgeblich</a:t>
            </a:r>
            <a:r>
              <a:rPr lang="de-DE" sz="1400" b="0" i="0" dirty="0">
                <a:solidFill>
                  <a:srgbClr val="000000"/>
                </a:solidFill>
                <a:effectLst/>
                <a:latin typeface="Eastman Grotesque" panose="020B0604020202020204" charset="0"/>
              </a:rPr>
              <a:t> hängt – hinkt die Energiewende hinterher. Auch wenn es laut IEA einige «Lichtblicke» gibt, reicht es noch nicht aus. Ein weiterer Faktor, der künftig wohl auch auf Investitionsentscheidungen lasten wird, sind Kostensteigerungen bei einigen Schlüsseltechnologien. Davon betroffen sind beispielsweise Windturbinen.</a:t>
            </a:r>
          </a:p>
          <a:p>
            <a:pPr algn="l"/>
            <a:r>
              <a:rPr lang="de-DE" sz="1400" b="0" i="0" dirty="0">
                <a:solidFill>
                  <a:srgbClr val="000000"/>
                </a:solidFill>
                <a:effectLst/>
                <a:latin typeface="Eastman Grotesque" panose="020B0604020202020204" charset="0"/>
              </a:rPr>
              <a:t>Auch steht weiterhin fest: Das Geschäft mit den fossilen Energien bringt derzeit die höheren Renditen. «Hart, aber wahr. Eine </a:t>
            </a:r>
            <a:r>
              <a:rPr lang="de-DE" sz="1400" b="0" i="0" dirty="0" err="1">
                <a:solidFill>
                  <a:srgbClr val="000000"/>
                </a:solidFill>
                <a:effectLst/>
                <a:latin typeface="Eastman Grotesque" panose="020B0604020202020204" charset="0"/>
              </a:rPr>
              <a:t>grosse</a:t>
            </a:r>
            <a:r>
              <a:rPr lang="de-DE" sz="1400" b="0" i="0" dirty="0">
                <a:solidFill>
                  <a:srgbClr val="000000"/>
                </a:solidFill>
                <a:effectLst/>
                <a:latin typeface="Eastman Grotesque" panose="020B0604020202020204" charset="0"/>
              </a:rPr>
              <a:t>, unbequeme Wahrheit betrifft die Rentabilität und die Renditen verschiedener Bereiche der sauberen Energiewende», </a:t>
            </a:r>
            <a:r>
              <a:rPr lang="de-DE" sz="1400" b="0" i="0" u="none" strike="noStrike" dirty="0">
                <a:solidFill>
                  <a:srgbClr val="000000"/>
                </a:solidFill>
                <a:effectLst/>
                <a:latin typeface="Eastman Grotesque" panose="020B0604020202020204" charset="0"/>
                <a:hlinkClick r:id="rId4"/>
              </a:rPr>
              <a:t>schrieb erst neulich</a:t>
            </a:r>
            <a:r>
              <a:rPr lang="de-DE" sz="1400" b="0" i="0" dirty="0">
                <a:solidFill>
                  <a:srgbClr val="000000"/>
                </a:solidFill>
                <a:effectLst/>
                <a:latin typeface="Eastman Grotesque" panose="020B0604020202020204" charset="0"/>
              </a:rPr>
              <a:t> Fatih Birols Berater Alessandro Blasi.</a:t>
            </a:r>
          </a:p>
          <a:p>
            <a:pPr algn="l"/>
            <a:r>
              <a:rPr lang="de-DE" sz="1400" b="0" i="0" dirty="0">
                <a:solidFill>
                  <a:srgbClr val="000000"/>
                </a:solidFill>
                <a:effectLst/>
                <a:latin typeface="Eastman Grotesque" panose="020B0604020202020204" charset="0"/>
              </a:rPr>
              <a:t>Das Problem sei nicht die Knappheit des Kapitals, sondern die begrenzten Renditen bei den damit verbundenen Investitionen.</a:t>
            </a:r>
          </a:p>
          <a:p>
            <a:endParaRPr lang="de-DE" sz="1400" dirty="0">
              <a:latin typeface="Eastman Grotesque" panose="020B0604020202020204" charset="0"/>
            </a:endParaRPr>
          </a:p>
          <a:p>
            <a:r>
              <a:rPr lang="de-DE" sz="1400" dirty="0">
                <a:latin typeface="Eastman Grotesque" panose="020B0604020202020204" charset="0"/>
              </a:rPr>
              <a:t>Quelle: https://www.nzz.ch/international/klimawandel-die-rendite-sauberer-technologien-reicht-oft-nicht-ld.1743894</a:t>
            </a:r>
          </a:p>
        </p:txBody>
      </p:sp>
      <p:sp>
        <p:nvSpPr>
          <p:cNvPr id="4" name="Foliennummernplatzhalter 3"/>
          <p:cNvSpPr>
            <a:spLocks noGrp="1"/>
          </p:cNvSpPr>
          <p:nvPr>
            <p:ph type="sldNum" sz="quarter" idx="5"/>
          </p:nvPr>
        </p:nvSpPr>
        <p:spPr/>
        <p:txBody>
          <a:bodyPr/>
          <a:lstStyle/>
          <a:p>
            <a:fld id="{E6979A5B-77D2-4639-8064-1B136FBD2A6E}" type="slidenum">
              <a:rPr lang="de-DE" smtClean="0"/>
              <a:t>29</a:t>
            </a:fld>
            <a:endParaRPr lang="de-DE"/>
          </a:p>
        </p:txBody>
      </p:sp>
    </p:spTree>
    <p:extLst>
      <p:ext uri="{BB962C8B-B14F-4D97-AF65-F5344CB8AC3E}">
        <p14:creationId xmlns:p14="http://schemas.microsoft.com/office/powerpoint/2010/main" val="243484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ctr">
              <a:spcBef>
                <a:spcPts val="600"/>
              </a:spcBef>
              <a:spcAft>
                <a:spcPts val="600"/>
              </a:spcAft>
            </a:pPr>
            <a:r>
              <a:rPr lang="de-DE" dirty="0"/>
              <a:t>Klimawandel und Umweltzerstörung bewirken strukturelle Veränderungen, die Konsequenzen für die Wirtschaftstätigkeit und somit das Finanzsystem haben. </a:t>
            </a:r>
            <a:endParaRPr lang="en-US" dirty="0"/>
          </a:p>
          <a:p>
            <a:pPr algn="ctr">
              <a:spcBef>
                <a:spcPts val="600"/>
              </a:spcBef>
              <a:spcAft>
                <a:spcPts val="600"/>
              </a:spcAft>
            </a:pPr>
            <a:r>
              <a:rPr lang="de-DE" dirty="0"/>
              <a:t>Nach allgemeinem Verständnis umfassen Klima- und Umweltrisiken vor allem die beiden folgenden Risikotreiber:</a:t>
            </a:r>
            <a:endParaRPr lang="en-US" dirty="0"/>
          </a:p>
          <a:p>
            <a:endParaRPr lang="en-US" dirty="0">
              <a:cs typeface="Calibri"/>
            </a:endParaRPr>
          </a:p>
        </p:txBody>
      </p:sp>
      <p:sp>
        <p:nvSpPr>
          <p:cNvPr id="4" name="Foliennummernplatzhalter 3"/>
          <p:cNvSpPr>
            <a:spLocks noGrp="1"/>
          </p:cNvSpPr>
          <p:nvPr>
            <p:ph type="sldNum" sz="quarter" idx="5"/>
          </p:nvPr>
        </p:nvSpPr>
        <p:spPr/>
        <p:txBody>
          <a:bodyPr/>
          <a:lstStyle/>
          <a:p>
            <a:fld id="{E6979A5B-77D2-4639-8064-1B136FBD2A6E}" type="slidenum">
              <a:rPr lang="de-DE" smtClean="0"/>
              <a:t>4</a:t>
            </a:fld>
            <a:endParaRPr lang="de-DE"/>
          </a:p>
        </p:txBody>
      </p:sp>
    </p:spTree>
    <p:extLst>
      <p:ext uri="{BB962C8B-B14F-4D97-AF65-F5344CB8AC3E}">
        <p14:creationId xmlns:p14="http://schemas.microsoft.com/office/powerpoint/2010/main" val="2640110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rgbClr val="FFFFFF"/>
                </a:solidFill>
                <a:latin typeface="Eastman Grotesque"/>
              </a:rPr>
              <a:t>Extreme Wettereignisse wie Stürme, Überschwemmungen, Dürren und Hitzewellen können die Infrastruktur, das Eigentum und die natürlichen Ressourcen schädigen. Diese Naturkatastrophen können zu finanziellen Verlusten für Unternehmen sowie zu hohen Wiederaufbau- und Reparaturkosten führen. Beispiel: Hochwasser im Ahrtal 2021: Schaden 46 Mrd. Euro – die bisher teuerste Katastrophe im Land.</a:t>
            </a:r>
          </a:p>
          <a:p>
            <a:endParaRPr lang="de-DE" sz="1800" dirty="0"/>
          </a:p>
        </p:txBody>
      </p:sp>
      <p:sp>
        <p:nvSpPr>
          <p:cNvPr id="4" name="Foliennummernplatzhalter 3"/>
          <p:cNvSpPr>
            <a:spLocks noGrp="1"/>
          </p:cNvSpPr>
          <p:nvPr>
            <p:ph type="sldNum" sz="quarter" idx="5"/>
          </p:nvPr>
        </p:nvSpPr>
        <p:spPr/>
        <p:txBody>
          <a:bodyPr/>
          <a:lstStyle/>
          <a:p>
            <a:fld id="{E6979A5B-77D2-4639-8064-1B136FBD2A6E}" type="slidenum">
              <a:rPr lang="de-DE" smtClean="0"/>
              <a:t>5</a:t>
            </a:fld>
            <a:endParaRPr lang="de-DE"/>
          </a:p>
        </p:txBody>
      </p:sp>
    </p:spTree>
    <p:extLst>
      <p:ext uri="{BB962C8B-B14F-4D97-AF65-F5344CB8AC3E}">
        <p14:creationId xmlns:p14="http://schemas.microsoft.com/office/powerpoint/2010/main" val="66232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 Video: https://youtu.be/wnX4eE5o3-U</a:t>
            </a:r>
          </a:p>
        </p:txBody>
      </p:sp>
      <p:sp>
        <p:nvSpPr>
          <p:cNvPr id="4" name="Foliennummernplatzhalter 3"/>
          <p:cNvSpPr>
            <a:spLocks noGrp="1"/>
          </p:cNvSpPr>
          <p:nvPr>
            <p:ph type="sldNum" sz="quarter" idx="5"/>
          </p:nvPr>
        </p:nvSpPr>
        <p:spPr/>
        <p:txBody>
          <a:bodyPr/>
          <a:lstStyle/>
          <a:p>
            <a:fld id="{E6979A5B-77D2-4639-8064-1B136FBD2A6E}" type="slidenum">
              <a:rPr lang="de-DE" smtClean="0"/>
              <a:t>9</a:t>
            </a:fld>
            <a:endParaRPr lang="de-DE"/>
          </a:p>
        </p:txBody>
      </p:sp>
    </p:spTree>
    <p:extLst>
      <p:ext uri="{BB962C8B-B14F-4D97-AF65-F5344CB8AC3E}">
        <p14:creationId xmlns:p14="http://schemas.microsoft.com/office/powerpoint/2010/main" val="59954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fontAlgn="base"/>
            <a:r>
              <a:rPr lang="de-DE" sz="1600" b="0" i="0" u="none" kern="1200" dirty="0">
                <a:solidFill>
                  <a:srgbClr val="113293"/>
                </a:solidFill>
                <a:effectLst/>
                <a:latin typeface="Eastman Grotesque" panose="020B0604020202020204" charset="0"/>
                <a:ea typeface="+mn-ea"/>
                <a:cs typeface="+mn-cs"/>
              </a:rPr>
              <a:t>Laut McKinsey </a:t>
            </a:r>
            <a:r>
              <a:rPr lang="de-DE" sz="1600" b="0" i="0" dirty="0">
                <a:solidFill>
                  <a:srgbClr val="113293"/>
                </a:solidFill>
                <a:effectLst/>
                <a:latin typeface="Eastman Grotesque" panose="020B0604020202020204" charset="0"/>
              </a:rPr>
              <a:t>(https://www.mckinsey.com/capabilities/sustainability/our-insights/could-climate-become-the-weak-link-in-your-supply-chain) gibt es hauptsächlich drei klimabedingte Gründe für kurzfristige Ausfälle bei LieferantInnen:</a:t>
            </a:r>
          </a:p>
          <a:p>
            <a:pPr algn="l" fontAlgn="base">
              <a:buFont typeface="+mj-lt"/>
              <a:buAutoNum type="arabicPeriod"/>
            </a:pPr>
            <a:r>
              <a:rPr lang="de-DE" sz="1600" b="1" i="0" dirty="0">
                <a:solidFill>
                  <a:srgbClr val="113293"/>
                </a:solidFill>
                <a:effectLst/>
                <a:latin typeface="Eastman Grotesque" panose="020B0604020202020204" charset="0"/>
              </a:rPr>
              <a:t>Physische Schäden </a:t>
            </a:r>
            <a:r>
              <a:rPr lang="de-DE" sz="1600" b="0" i="0" dirty="0">
                <a:solidFill>
                  <a:srgbClr val="113293"/>
                </a:solidFill>
                <a:effectLst/>
                <a:latin typeface="Eastman Grotesque" panose="020B0604020202020204" charset="0"/>
              </a:rPr>
              <a:t>an Einrichtungen, Produktionsanlagen und Lagerbeständen.</a:t>
            </a:r>
          </a:p>
          <a:p>
            <a:pPr algn="l" fontAlgn="base">
              <a:buFont typeface="+mj-lt"/>
              <a:buAutoNum type="arabicPeriod"/>
            </a:pPr>
            <a:r>
              <a:rPr lang="de-DE" sz="1600" b="1" i="0" dirty="0">
                <a:solidFill>
                  <a:srgbClr val="113293"/>
                </a:solidFill>
                <a:effectLst/>
                <a:latin typeface="Eastman Grotesque" panose="020B0604020202020204" charset="0"/>
              </a:rPr>
              <a:t>Umsatzrückgang</a:t>
            </a:r>
            <a:r>
              <a:rPr lang="de-DE" sz="1600" b="0" i="0" dirty="0">
                <a:solidFill>
                  <a:srgbClr val="113293"/>
                </a:solidFill>
                <a:effectLst/>
                <a:latin typeface="Eastman Grotesque" panose="020B0604020202020204" charset="0"/>
              </a:rPr>
              <a:t>, entweder weil die Produktion gestört ist oder weil Waren nicht auf den Markt gebracht werden können.</a:t>
            </a:r>
          </a:p>
          <a:p>
            <a:pPr algn="l" fontAlgn="base">
              <a:buFont typeface="+mj-lt"/>
              <a:buAutoNum type="arabicPeriod"/>
            </a:pPr>
            <a:r>
              <a:rPr lang="de-DE" sz="1600" b="1" i="0" dirty="0">
                <a:solidFill>
                  <a:srgbClr val="113293"/>
                </a:solidFill>
                <a:effectLst/>
                <a:latin typeface="Eastman Grotesque" panose="020B0604020202020204" charset="0"/>
              </a:rPr>
              <a:t>Höhere Kosten</a:t>
            </a:r>
            <a:r>
              <a:rPr lang="de-DE" sz="1600" b="0" i="0" dirty="0">
                <a:solidFill>
                  <a:srgbClr val="113293"/>
                </a:solidFill>
                <a:effectLst/>
                <a:latin typeface="Eastman Grotesque" panose="020B0604020202020204" charset="0"/>
              </a:rPr>
              <a:t> in der Wiederaufbauphase der Anlage, da die Marktpreise für Arbeit, Energie und Logistik nach extremen Wetterevents steigen können.</a:t>
            </a:r>
          </a:p>
          <a:p>
            <a:pPr algn="l" fontAlgn="base"/>
            <a:r>
              <a:rPr lang="de-DE" sz="1600" b="0" i="0" dirty="0">
                <a:solidFill>
                  <a:srgbClr val="113293"/>
                </a:solidFill>
                <a:effectLst/>
                <a:latin typeface="Eastman Grotesque" panose="020B0604020202020204" charset="0"/>
              </a:rPr>
              <a:t>Die Kombination dieser Auswirkungen kann auch die Fähigkeit der LieferantInnen einschränken, die Produktion schnell und effizient wiederherzustellen, da sie weniger Kapital für Reparaturen beschaffen können oder den kurzfristigen Cashflow drosseln müssen.</a:t>
            </a:r>
          </a:p>
          <a:p>
            <a:endParaRPr lang="de-DE" sz="1600"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E6979A5B-77D2-4639-8064-1B136FBD2A6E}" type="slidenum">
              <a:rPr lang="de-DE" smtClean="0"/>
              <a:t>10</a:t>
            </a:fld>
            <a:endParaRPr lang="de-DE"/>
          </a:p>
        </p:txBody>
      </p:sp>
    </p:spTree>
    <p:extLst>
      <p:ext uri="{BB962C8B-B14F-4D97-AF65-F5344CB8AC3E}">
        <p14:creationId xmlns:p14="http://schemas.microsoft.com/office/powerpoint/2010/main" val="3788554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Übergang zu einer kohlenstoffarmen Wirtschaft kann für Unternehmen, die von Industrien mit hohem Treibhausgasausstoß abhängig sind, z.B. Unternehmen aus dem Bereich der fossilen Brennstoffe (z.B. Shell, Total, BP) Risiken mit sich bringen. Staatliche Maßnahmen zur Bekämpfung des Klimawandels (u.a. GEG, CO2 Preis) können zu erhöhten Kosten für die Unternehmen führen und damit die Rentabilität dieser Unternehmen beeinträchtigen.</a:t>
            </a:r>
          </a:p>
        </p:txBody>
      </p:sp>
      <p:sp>
        <p:nvSpPr>
          <p:cNvPr id="4" name="Foliennummernplatzhalter 3"/>
          <p:cNvSpPr>
            <a:spLocks noGrp="1"/>
          </p:cNvSpPr>
          <p:nvPr>
            <p:ph type="sldNum" sz="quarter" idx="5"/>
          </p:nvPr>
        </p:nvSpPr>
        <p:spPr/>
        <p:txBody>
          <a:bodyPr/>
          <a:lstStyle/>
          <a:p>
            <a:fld id="{E6979A5B-77D2-4639-8064-1B136FBD2A6E}" type="slidenum">
              <a:rPr lang="de-DE" smtClean="0"/>
              <a:t>11</a:t>
            </a:fld>
            <a:endParaRPr lang="de-DE"/>
          </a:p>
        </p:txBody>
      </p:sp>
    </p:spTree>
    <p:extLst>
      <p:ext uri="{BB962C8B-B14F-4D97-AF65-F5344CB8AC3E}">
        <p14:creationId xmlns:p14="http://schemas.microsoft.com/office/powerpoint/2010/main" val="3393864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Link zum Video: https://youtu.be/-I8Yurfim1M?si=oGjfXFsyvdG_vPtu </a:t>
            </a:r>
          </a:p>
        </p:txBody>
      </p:sp>
      <p:sp>
        <p:nvSpPr>
          <p:cNvPr id="4" name="Foliennummernplatzhalter 3"/>
          <p:cNvSpPr>
            <a:spLocks noGrp="1"/>
          </p:cNvSpPr>
          <p:nvPr>
            <p:ph type="sldNum" sz="quarter" idx="5"/>
          </p:nvPr>
        </p:nvSpPr>
        <p:spPr/>
        <p:txBody>
          <a:bodyPr/>
          <a:lstStyle/>
          <a:p>
            <a:fld id="{E6979A5B-77D2-4639-8064-1B136FBD2A6E}" type="slidenum">
              <a:rPr lang="de-DE" smtClean="0"/>
              <a:t>15</a:t>
            </a:fld>
            <a:endParaRPr lang="de-DE"/>
          </a:p>
        </p:txBody>
      </p:sp>
    </p:spTree>
    <p:extLst>
      <p:ext uri="{BB962C8B-B14F-4D97-AF65-F5344CB8AC3E}">
        <p14:creationId xmlns:p14="http://schemas.microsoft.com/office/powerpoint/2010/main" val="188259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400" b="1" dirty="0">
                <a:solidFill>
                  <a:srgbClr val="FFFFFF"/>
                </a:solidFill>
                <a:latin typeface="Eastman Grotesque" panose="020B0604020202020204" charset="0"/>
              </a:rPr>
              <a:t>2. Politische und rechtliche Risiken</a:t>
            </a:r>
          </a:p>
          <a:p>
            <a:pPr>
              <a:lnSpc>
                <a:spcPts val="4165"/>
              </a:lnSpc>
            </a:pPr>
            <a:r>
              <a:rPr lang="de-DE" sz="1400" dirty="0">
                <a:solidFill>
                  <a:srgbClr val="FFFFFF"/>
                </a:solidFill>
                <a:latin typeface="Eastman Grotesque" panose="020B0604020202020204" charset="0"/>
              </a:rPr>
              <a:t>z.B. die stärkere Bepreisung von Treibhausgasemissionen, die vermehrte Berichterstattung von Treibhausgasemissionen, die erhöhte Anfälligkeit für Rechtsstreitigkeiten</a:t>
            </a:r>
          </a:p>
          <a:p>
            <a:pPr>
              <a:lnSpc>
                <a:spcPts val="4165"/>
              </a:lnSpc>
            </a:pPr>
            <a:r>
              <a:rPr lang="de-DE" sz="1400" dirty="0">
                <a:solidFill>
                  <a:srgbClr val="FFFFFF"/>
                </a:solidFill>
                <a:latin typeface="Eastman Grotesque" panose="020B0604020202020204" charset="0"/>
              </a:rPr>
              <a:t>Die Einführung einer CO2-Bepreisung kann zu drastischen Mehrkosten im aktuellen Geschäftsmodell führen.</a:t>
            </a:r>
          </a:p>
          <a:p>
            <a:pPr>
              <a:lnSpc>
                <a:spcPts val="4165"/>
              </a:lnSpc>
            </a:pPr>
            <a:endParaRPr lang="de-DE" sz="1400" dirty="0">
              <a:solidFill>
                <a:srgbClr val="FFFFFF"/>
              </a:solidFill>
              <a:latin typeface="Eastman Grotesque" panose="020B0604020202020204" charset="0"/>
            </a:endParaRPr>
          </a:p>
          <a:p>
            <a:pPr>
              <a:lnSpc>
                <a:spcPts val="4165"/>
              </a:lnSpc>
            </a:pPr>
            <a:r>
              <a:rPr lang="de-DE" sz="1400" dirty="0">
                <a:solidFill>
                  <a:srgbClr val="FFFFFF"/>
                </a:solidFill>
                <a:latin typeface="Eastman Grotesque" panose="020B0604020202020204" charset="0"/>
              </a:rPr>
              <a:t>Beispiel Immobilienbranche:  </a:t>
            </a:r>
            <a:r>
              <a:rPr lang="de-DE" sz="2000" b="0" i="0" dirty="0">
                <a:solidFill>
                  <a:srgbClr val="0A2449"/>
                </a:solidFill>
                <a:effectLst/>
                <a:latin typeface="Eastman Grotesque" panose="020B0604020202020204" charset="0"/>
              </a:rPr>
              <a:t>Die Unternehmen der Immobilienwirtschaft müssen in Zukunft verstärkt in die Gesundheit ihrer Kunden, Angestellten und Gäste investieren. Zusätzlich werden z.B. Gelder für ein durch Corona bedingtes Wachstum von Remote </a:t>
            </a:r>
            <a:r>
              <a:rPr lang="de-DE" sz="2000" b="0" i="0" dirty="0" err="1">
                <a:solidFill>
                  <a:srgbClr val="0A2449"/>
                </a:solidFill>
                <a:effectLst/>
                <a:latin typeface="Eastman Grotesque" panose="020B0604020202020204" charset="0"/>
              </a:rPr>
              <a:t>Workern</a:t>
            </a:r>
            <a:r>
              <a:rPr lang="de-DE" sz="2000" b="0" i="0" dirty="0">
                <a:solidFill>
                  <a:srgbClr val="0A2449"/>
                </a:solidFill>
                <a:effectLst/>
                <a:latin typeface="Eastman Grotesque" panose="020B0604020202020204" charset="0"/>
              </a:rPr>
              <a:t> und deren Sicherheit am (heimischen) Arbeitsplatz, beim Einkauf oder auf Reisen notwendig werden. Viele Investoren und Asset-Manager werden hier zukunftsweisende Rahmenbedingungen für den Werterhalt ihrer Immobilien schaffen, um ihre Assets auch nach der Krise langfristig erhalten und ausbauen zu können. </a:t>
            </a:r>
          </a:p>
          <a:p>
            <a:pPr>
              <a:lnSpc>
                <a:spcPts val="4165"/>
              </a:lnSpc>
            </a:pPr>
            <a:r>
              <a:rPr lang="de-DE" sz="2000" b="0" i="0" dirty="0">
                <a:solidFill>
                  <a:srgbClr val="0A2449"/>
                </a:solidFill>
                <a:effectLst/>
                <a:latin typeface="Eastman Grotesque" panose="020B0604020202020204" charset="0"/>
              </a:rPr>
              <a:t>Die große Herausforderung der Immobilienbranche ist der Aus- und Umbau ihrer Bestandsobjekte in klimaneutrale Gebäude. Diese Bestandsgebäude machen rund 70 Prozent der Immobilien in Deutschland aus und müssen kurz- bis mittelfristig in „grüne“ und umweltfreundliche Objekte transformiert werden. Mit dem Klimapaket hat die Bundesregierung beschlossen, wie sich die CO2-Preise in Zukunft verändern. So kostet im Jahr 2021 eine Tonne des klimaschädlichen Gases 25 Euro. Bis zum Jahr 2025 steigt die CO2-Steuer dann auf 55 Euro pro Tonne an. Ab 2026 steigen die Preise abhängig von den jährlichen Emissionen. Hier entstehen enorme Chancen für Startups sich im Markt zu etablieren, da die EU die notwendigen Investitionen massiv unterstützen will.</a:t>
            </a:r>
            <a:endParaRPr lang="de-DE" sz="1400" dirty="0">
              <a:solidFill>
                <a:srgbClr val="FFFFFF"/>
              </a:solidFill>
              <a:latin typeface="Eastman Grotesque" panose="020B0604020202020204" charset="0"/>
            </a:endParaRPr>
          </a:p>
          <a:p>
            <a:endParaRPr lang="de-DE" sz="1400" dirty="0">
              <a:latin typeface="Eastman Grotesque" panose="020B0604020202020204" charset="0"/>
            </a:endParaRPr>
          </a:p>
          <a:p>
            <a:r>
              <a:rPr lang="de-DE" sz="1400" dirty="0">
                <a:latin typeface="Eastman Grotesque" panose="020B0604020202020204" charset="0"/>
              </a:rPr>
              <a:t>Quelle: https://www.bitstone.capital/co2-steuer-in-der-immobilienwirtschaft/</a:t>
            </a:r>
          </a:p>
        </p:txBody>
      </p:sp>
      <p:sp>
        <p:nvSpPr>
          <p:cNvPr id="4" name="Foliennummernplatzhalter 3"/>
          <p:cNvSpPr>
            <a:spLocks noGrp="1"/>
          </p:cNvSpPr>
          <p:nvPr>
            <p:ph type="sldNum" sz="quarter" idx="5"/>
          </p:nvPr>
        </p:nvSpPr>
        <p:spPr/>
        <p:txBody>
          <a:bodyPr/>
          <a:lstStyle/>
          <a:p>
            <a:fld id="{E6979A5B-77D2-4639-8064-1B136FBD2A6E}" type="slidenum">
              <a:rPr lang="de-DE" smtClean="0"/>
              <a:t>16</a:t>
            </a:fld>
            <a:endParaRPr lang="de-DE"/>
          </a:p>
        </p:txBody>
      </p:sp>
    </p:spTree>
    <p:extLst>
      <p:ext uri="{BB962C8B-B14F-4D97-AF65-F5344CB8AC3E}">
        <p14:creationId xmlns:p14="http://schemas.microsoft.com/office/powerpoint/2010/main" val="316844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400" b="1" dirty="0">
                <a:solidFill>
                  <a:srgbClr val="FFFFFF"/>
                </a:solidFill>
                <a:latin typeface="Eastman Grotesque" panose="020B0604020202020204" charset="0"/>
              </a:rPr>
              <a:t>2. Politische und rechtliche Risiken</a:t>
            </a:r>
          </a:p>
          <a:p>
            <a:pPr>
              <a:lnSpc>
                <a:spcPts val="4165"/>
              </a:lnSpc>
            </a:pPr>
            <a:r>
              <a:rPr lang="de-DE" sz="1400" dirty="0">
                <a:solidFill>
                  <a:srgbClr val="FFFFFF"/>
                </a:solidFill>
                <a:latin typeface="Eastman Grotesque" panose="020B0604020202020204" charset="0"/>
              </a:rPr>
              <a:t>z.B. die stärkere Bepreisung von Treibhausgasemissionen, die vermehrte Berichterstattung von Treibhausgasemissionen, die erhöhte Anfälligkeit für Rechtsstreitigkeiten</a:t>
            </a:r>
          </a:p>
          <a:p>
            <a:pPr>
              <a:lnSpc>
                <a:spcPts val="4165"/>
              </a:lnSpc>
            </a:pPr>
            <a:r>
              <a:rPr lang="de-DE" sz="1400" dirty="0">
                <a:solidFill>
                  <a:srgbClr val="FFFFFF"/>
                </a:solidFill>
                <a:latin typeface="Eastman Grotesque" panose="020B0604020202020204" charset="0"/>
              </a:rPr>
              <a:t>Die Einführung einer CO2-Bepreisung kann zu drastischen Mehrkosten im aktuellen Geschäftsmodell führen.</a:t>
            </a:r>
          </a:p>
          <a:p>
            <a:pPr>
              <a:lnSpc>
                <a:spcPts val="4165"/>
              </a:lnSpc>
            </a:pPr>
            <a:endParaRPr lang="de-DE" sz="1400" dirty="0">
              <a:solidFill>
                <a:srgbClr val="FFFFFF"/>
              </a:solidFill>
              <a:latin typeface="Eastman Grotesque" panose="020B0604020202020204" charset="0"/>
            </a:endParaRPr>
          </a:p>
          <a:p>
            <a:r>
              <a:rPr lang="de-DE" sz="1400" dirty="0">
                <a:latin typeface="Eastman Grotesque" panose="020B0604020202020204" charset="0"/>
              </a:rPr>
              <a:t>Beispiel: Zoll auf Elektroautos</a:t>
            </a:r>
          </a:p>
          <a:p>
            <a:pPr algn="l"/>
            <a:r>
              <a:rPr lang="de-DE" sz="1400" b="0" i="0" dirty="0">
                <a:solidFill>
                  <a:srgbClr val="1D1F3D"/>
                </a:solidFill>
                <a:effectLst/>
                <a:latin typeface="Eastman Grotesque" panose="020B0604020202020204" charset="0"/>
              </a:rPr>
              <a:t>Die deutschen und auch die britischen Autohersteller befürchten, dass die Preise für Elektroautos damit signifikant steigen, da die Quotenregelung bei der Wertschöpfung bislang kaum eingehalten werden kann. Einer der wichtigsten Gründe ist, dass die meisten Hersteller ihre Batterien, aber auch andere Komponenten bislang aus China beziehen. Gerade weil die Akkus der Stromer bis zu 40 Prozent des Gesamtwertes ausmachen, lässt sich die Eigenquote bislang nicht halten. Das Paradoxe bei einer Einführung bereits ab 2024 wäre, so die Befürchtung der Hersteller und der Politik, dass Autos aus der EU und Großbritannien durchschnittlich rund 4.000 Euro im Preis steigen, während preislich ohnehin lukrative Stromer aus China, Südkorea und anderen Staaten davon nicht betroffen sind. Sie bekämen also einen Wettbewerbsvorteil "geschenkt". </a:t>
            </a:r>
            <a:r>
              <a:rPr lang="de-DE" sz="1400" b="1" i="0" dirty="0">
                <a:solidFill>
                  <a:srgbClr val="1D1F3D"/>
                </a:solidFill>
                <a:effectLst/>
                <a:latin typeface="Eastman Grotesque" panose="020B0604020202020204" charset="0"/>
              </a:rPr>
              <a:t>Entscheidung in der EU noch nicht getroffen (Stand Mitte November 2023)</a:t>
            </a:r>
          </a:p>
          <a:p>
            <a:pPr algn="l"/>
            <a:r>
              <a:rPr lang="de-DE" sz="1400" b="0" i="0" dirty="0">
                <a:solidFill>
                  <a:srgbClr val="1D1F3D"/>
                </a:solidFill>
                <a:effectLst/>
                <a:latin typeface="Eastman Grotesque" panose="020B0604020202020204" charset="0"/>
              </a:rPr>
              <a:t>Ob die EU den Wünschen folgt, ist indes nicht gesichert. Zum einen gibt es auch </a:t>
            </a:r>
            <a:r>
              <a:rPr lang="de-DE" sz="1400" b="1" i="0" u="none" strike="noStrike" dirty="0">
                <a:solidFill>
                  <a:srgbClr val="FF9800"/>
                </a:solidFill>
                <a:effectLst/>
                <a:latin typeface="Eastman Grotesque" panose="020B0604020202020204" charset="0"/>
                <a:hlinkClick r:id="rId3"/>
              </a:rPr>
              <a:t>andere Meinungen</a:t>
            </a:r>
            <a:r>
              <a:rPr lang="de-DE" sz="1400" b="0" i="0" dirty="0">
                <a:solidFill>
                  <a:srgbClr val="1D1F3D"/>
                </a:solidFill>
                <a:effectLst/>
                <a:latin typeface="Eastman Grotesque" panose="020B0604020202020204" charset="0"/>
              </a:rPr>
              <a:t>, zum Beispiel vom französischen Binnenmarktkommissar Thierry Breton. Er sieht in der planmäßigen Umsetzung 2024 einen wichtigen Hebel, um die Industrie dazu zu bringen, schnell eigene Fabriken für Fahrzeugbatterien aufzubauen und die Wertschöpfung nach Europa zu holen. Zum anderen gibt es die Sorge, dass die Öffnung der hart verhandelten </a:t>
            </a:r>
            <a:r>
              <a:rPr lang="de-DE" sz="1400" b="1" i="0" u="none" strike="noStrike" dirty="0">
                <a:solidFill>
                  <a:srgbClr val="FF9800"/>
                </a:solidFill>
                <a:effectLst/>
                <a:latin typeface="Eastman Grotesque" panose="020B0604020202020204" charset="0"/>
                <a:hlinkClick r:id="rId4"/>
              </a:rPr>
              <a:t>Brexit-Regelungen</a:t>
            </a:r>
            <a:r>
              <a:rPr lang="de-DE" sz="1400" b="0" i="0" dirty="0">
                <a:solidFill>
                  <a:srgbClr val="1D1F3D"/>
                </a:solidFill>
                <a:effectLst/>
                <a:latin typeface="Eastman Grotesque" panose="020B0604020202020204" charset="0"/>
              </a:rPr>
              <a:t> einen unerwünschten Präzedenzfall schafft. Hier halten die Befürworter allerdings dagegen, dass eine Verschiebung um drei Jahre gar keiner Öffnung dieser komplexen Vereinbarung bedürfe. Dies bestätigt auch der britische Premier Rishi </a:t>
            </a:r>
            <a:r>
              <a:rPr lang="de-DE" sz="1400" b="0" i="0" dirty="0" err="1">
                <a:solidFill>
                  <a:srgbClr val="1D1F3D"/>
                </a:solidFill>
                <a:effectLst/>
                <a:latin typeface="Eastman Grotesque" panose="020B0604020202020204" charset="0"/>
              </a:rPr>
              <a:t>Sunak</a:t>
            </a:r>
            <a:r>
              <a:rPr lang="de-DE" sz="1400" b="0" i="0" dirty="0">
                <a:solidFill>
                  <a:srgbClr val="1D1F3D"/>
                </a:solidFill>
                <a:effectLst/>
                <a:latin typeface="Eastman Grotesque" panose="020B0604020202020204" charset="0"/>
              </a:rPr>
              <a:t>, der laut </a:t>
            </a:r>
            <a:r>
              <a:rPr lang="de-DE" sz="1400" b="1" i="0" u="none" strike="noStrike" dirty="0">
                <a:solidFill>
                  <a:srgbClr val="FF9800"/>
                </a:solidFill>
                <a:effectLst/>
                <a:latin typeface="Eastman Grotesque" panose="020B0604020202020204" charset="0"/>
                <a:hlinkClick r:id="rId5"/>
              </a:rPr>
              <a:t>dvz.de</a:t>
            </a:r>
            <a:r>
              <a:rPr lang="de-DE" sz="1400" b="0" i="0" dirty="0">
                <a:solidFill>
                  <a:srgbClr val="1D1F3D"/>
                </a:solidFill>
                <a:effectLst/>
                <a:latin typeface="Eastman Grotesque" panose="020B0604020202020204" charset="0"/>
              </a:rPr>
              <a:t> bereits im Mai betont hatte, dass es hier lediglich um eine "technische Anpassung" gehe.</a:t>
            </a:r>
          </a:p>
          <a:p>
            <a:pPr algn="l"/>
            <a:r>
              <a:rPr lang="de-DE" sz="1400" b="0" i="0" dirty="0">
                <a:solidFill>
                  <a:srgbClr val="1D1F3D"/>
                </a:solidFill>
                <a:effectLst/>
                <a:latin typeface="Eastman Grotesque" panose="020B0604020202020204" charset="0"/>
              </a:rPr>
              <a:t>Die Forderungen nach einer Verschiebung, die jetzt auch Robert Habeck formuliert hat, werden in der Industrie seit Monaten erhoben. Der </a:t>
            </a:r>
            <a:r>
              <a:rPr lang="de-DE" sz="1400" b="0" i="0" dirty="0" err="1">
                <a:solidFill>
                  <a:srgbClr val="1D1F3D"/>
                </a:solidFill>
                <a:effectLst/>
                <a:latin typeface="Eastman Grotesque" panose="020B0604020202020204" charset="0"/>
              </a:rPr>
              <a:t>Stellantis</a:t>
            </a:r>
            <a:r>
              <a:rPr lang="de-DE" sz="1400" b="0" i="0" dirty="0">
                <a:solidFill>
                  <a:srgbClr val="1D1F3D"/>
                </a:solidFill>
                <a:effectLst/>
                <a:latin typeface="Eastman Grotesque" panose="020B0604020202020204" charset="0"/>
              </a:rPr>
              <a:t>-Konzern hatte sogar von erzwungenen </a:t>
            </a:r>
            <a:r>
              <a:rPr lang="de-DE" sz="1400" b="1" i="0" dirty="0">
                <a:solidFill>
                  <a:srgbClr val="1D1F3D"/>
                </a:solidFill>
                <a:effectLst/>
                <a:latin typeface="Eastman Grotesque" panose="020B0604020202020204" charset="0"/>
              </a:rPr>
              <a:t>Werksschließungen in Großbritannien</a:t>
            </a:r>
            <a:r>
              <a:rPr lang="de-DE" sz="1400" b="0" i="0" dirty="0">
                <a:solidFill>
                  <a:srgbClr val="1D1F3D"/>
                </a:solidFill>
                <a:effectLst/>
                <a:latin typeface="Eastman Grotesque" panose="020B0604020202020204" charset="0"/>
              </a:rPr>
              <a:t> gesprochen, falls die Regelung in Kraft treten würde. Mit Ford und Jaguar Land Rover schlossen sich die größten Automobilkonzerne Großbritanniens an. Auch der deutsche Branchenverband VDA, der die deutschen Automobilhersteller vertritt, warnte eindringlich.</a:t>
            </a:r>
          </a:p>
          <a:p>
            <a:endParaRPr lang="de-DE" sz="1400" dirty="0">
              <a:latin typeface="Eastman Grotesque" panose="020B0604020202020204" charset="0"/>
            </a:endParaRPr>
          </a:p>
          <a:p>
            <a:r>
              <a:rPr lang="de-DE" sz="1400" dirty="0">
                <a:latin typeface="Eastman Grotesque" panose="020B0604020202020204" charset="0"/>
              </a:rPr>
              <a:t>Quelle: https://efahrer.chip.de/news/viele-e-autos-koennten-teurer-werden-habeck-bittet-eu-um-zoll-verzicht_1016086 </a:t>
            </a:r>
          </a:p>
        </p:txBody>
      </p:sp>
      <p:sp>
        <p:nvSpPr>
          <p:cNvPr id="4" name="Foliennummernplatzhalter 3"/>
          <p:cNvSpPr>
            <a:spLocks noGrp="1"/>
          </p:cNvSpPr>
          <p:nvPr>
            <p:ph type="sldNum" sz="quarter" idx="5"/>
          </p:nvPr>
        </p:nvSpPr>
        <p:spPr/>
        <p:txBody>
          <a:bodyPr/>
          <a:lstStyle/>
          <a:p>
            <a:fld id="{E6979A5B-77D2-4639-8064-1B136FBD2A6E}" type="slidenum">
              <a:rPr lang="de-DE" smtClean="0"/>
              <a:t>17</a:t>
            </a:fld>
            <a:endParaRPr lang="de-DE"/>
          </a:p>
        </p:txBody>
      </p:sp>
    </p:spTree>
    <p:extLst>
      <p:ext uri="{BB962C8B-B14F-4D97-AF65-F5344CB8AC3E}">
        <p14:creationId xmlns:p14="http://schemas.microsoft.com/office/powerpoint/2010/main" val="4205453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I8Yurfim1M?feature=oembed" TargetMode="External"/><Relationship Id="rId5" Type="http://schemas.openxmlformats.org/officeDocument/2006/relationships/image" Target="../media/image28.jpe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jpe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43.svg"/><Relationship Id="rId12"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svg"/><Relationship Id="rId5" Type="http://schemas.openxmlformats.org/officeDocument/2006/relationships/image" Target="../media/image41.sv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25.sv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4.png"/><Relationship Id="rId3" Type="http://schemas.openxmlformats.org/officeDocument/2006/relationships/image" Target="../media/image51.png"/><Relationship Id="rId7" Type="http://schemas.openxmlformats.org/officeDocument/2006/relationships/image" Target="../media/image40.png"/><Relationship Id="rId12" Type="http://schemas.openxmlformats.org/officeDocument/2006/relationships/image" Target="../media/image2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24.png"/><Relationship Id="rId5" Type="http://schemas.openxmlformats.org/officeDocument/2006/relationships/image" Target="../media/image53.png"/><Relationship Id="rId10" Type="http://schemas.openxmlformats.org/officeDocument/2006/relationships/image" Target="../media/image43.svg"/><Relationship Id="rId4" Type="http://schemas.openxmlformats.org/officeDocument/2006/relationships/image" Target="../media/image52.svg"/><Relationship Id="rId9" Type="http://schemas.openxmlformats.org/officeDocument/2006/relationships/image" Target="../media/image42.png"/><Relationship Id="rId14" Type="http://schemas.openxmlformats.org/officeDocument/2006/relationships/image" Target="../media/image45.sv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www.youtube.com/embed/wnX4eE5o3-U?feature=oembed" TargetMode="External"/><Relationship Id="rId5" Type="http://schemas.openxmlformats.org/officeDocument/2006/relationships/image" Target="../media/image16.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8415906"/>
            <a:ext cx="18288000" cy="1871094"/>
            <a:chOff x="0" y="0"/>
            <a:chExt cx="4816593" cy="492798"/>
          </a:xfrm>
        </p:grpSpPr>
        <p:sp>
          <p:nvSpPr>
            <p:cNvPr id="4" name="Freeform 4"/>
            <p:cNvSpPr/>
            <p:nvPr/>
          </p:nvSpPr>
          <p:spPr>
            <a:xfrm>
              <a:off x="0" y="0"/>
              <a:ext cx="4816592" cy="492798"/>
            </a:xfrm>
            <a:custGeom>
              <a:avLst/>
              <a:gdLst/>
              <a:ahLst/>
              <a:cxnLst/>
              <a:rect l="l" t="t" r="r" b="b"/>
              <a:pathLst>
                <a:path w="4816592" h="492798">
                  <a:moveTo>
                    <a:pt x="0" y="0"/>
                  </a:moveTo>
                  <a:lnTo>
                    <a:pt x="4816592" y="0"/>
                  </a:lnTo>
                  <a:lnTo>
                    <a:pt x="4816592" y="492798"/>
                  </a:lnTo>
                  <a:lnTo>
                    <a:pt x="0" y="492798"/>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grpSp>
        <p:nvGrpSpPr>
          <p:cNvPr id="6" name="Group 6"/>
          <p:cNvGrpSpPr/>
          <p:nvPr/>
        </p:nvGrpSpPr>
        <p:grpSpPr>
          <a:xfrm>
            <a:off x="-4" y="-5441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sp>
        <p:nvSpPr>
          <p:cNvPr id="9" name="Freeform 9"/>
          <p:cNvSpPr/>
          <p:nvPr/>
        </p:nvSpPr>
        <p:spPr>
          <a:xfrm>
            <a:off x="240319" y="9055059"/>
            <a:ext cx="5844285" cy="662352"/>
          </a:xfrm>
          <a:custGeom>
            <a:avLst/>
            <a:gdLst/>
            <a:ahLst/>
            <a:cxnLst/>
            <a:rect l="l" t="t" r="r" b="b"/>
            <a:pathLst>
              <a:path w="5844285" h="662352">
                <a:moveTo>
                  <a:pt x="0" y="0"/>
                </a:moveTo>
                <a:lnTo>
                  <a:pt x="5844285" y="0"/>
                </a:lnTo>
                <a:lnTo>
                  <a:pt x="5844285" y="662352"/>
                </a:lnTo>
                <a:lnTo>
                  <a:pt x="0" y="662352"/>
                </a:lnTo>
                <a:lnTo>
                  <a:pt x="0" y="0"/>
                </a:lnTo>
                <a:close/>
              </a:path>
            </a:pathLst>
          </a:custGeom>
          <a:blipFill>
            <a:blip r:embed="rId3"/>
            <a:stretch>
              <a:fillRect/>
            </a:stretch>
          </a:blipFill>
        </p:spPr>
        <p:txBody>
          <a:bodyPr/>
          <a:lstStyle/>
          <a:p>
            <a:endParaRPr lang="en-BE"/>
          </a:p>
        </p:txBody>
      </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293293" y="3136585"/>
            <a:ext cx="15701414" cy="1190468"/>
          </a:xfrm>
          <a:prstGeom prst="rect">
            <a:avLst/>
          </a:prstGeom>
        </p:spPr>
        <p:txBody>
          <a:bodyPr lIns="0" tIns="0" rIns="0" bIns="0" rtlCol="0" anchor="t">
            <a:spAutoFit/>
          </a:bodyPr>
          <a:lstStyle/>
          <a:p>
            <a:pPr algn="ctr">
              <a:lnSpc>
                <a:spcPts val="9659"/>
              </a:lnSpc>
            </a:pPr>
            <a:r>
              <a:rPr lang="de-DE" sz="6899" dirty="0">
                <a:solidFill>
                  <a:srgbClr val="FFFFFF"/>
                </a:solidFill>
                <a:latin typeface="Eastman Grotesque Bold"/>
              </a:rPr>
              <a:t>Modul 4: Klimarisiken und -chancen</a:t>
            </a:r>
          </a:p>
        </p:txBody>
      </p:sp>
      <p:sp>
        <p:nvSpPr>
          <p:cNvPr id="14" name="TextBox 12">
            <a:extLst>
              <a:ext uri="{FF2B5EF4-FFF2-40B4-BE49-F238E27FC236}">
                <a16:creationId xmlns:a16="http://schemas.microsoft.com/office/drawing/2014/main" id="{F6403AA9-0F41-D553-3062-0B26E3609BF1}"/>
              </a:ext>
            </a:extLst>
          </p:cNvPr>
          <p:cNvSpPr txBox="1"/>
          <p:nvPr/>
        </p:nvSpPr>
        <p:spPr>
          <a:xfrm>
            <a:off x="1746000" y="5067300"/>
            <a:ext cx="14796000" cy="609077"/>
          </a:xfrm>
          <a:prstGeom prst="rect">
            <a:avLst/>
          </a:prstGeom>
        </p:spPr>
        <p:txBody>
          <a:bodyPr wrap="square" lIns="0" tIns="0" rIns="0" bIns="0" rtlCol="0" anchor="t">
            <a:spAutoFit/>
          </a:bodyPr>
          <a:lstStyle/>
          <a:p>
            <a:pPr algn="ctr">
              <a:lnSpc>
                <a:spcPts val="5040"/>
              </a:lnSpc>
            </a:pPr>
            <a:r>
              <a:rPr lang="de-DE" sz="3600" dirty="0">
                <a:solidFill>
                  <a:srgbClr val="FFFFFF"/>
                </a:solidFill>
                <a:latin typeface="Eastman Grotesque"/>
              </a:rPr>
              <a:t>Verständnis</a:t>
            </a:r>
            <a:r>
              <a:rPr lang="en-US" sz="3600" dirty="0">
                <a:solidFill>
                  <a:srgbClr val="FFFFFF"/>
                </a:solidFill>
                <a:latin typeface="Eastman Grotesque"/>
              </a:rPr>
              <a:t> des </a:t>
            </a:r>
            <a:r>
              <a:rPr lang="de-DE" sz="3600" dirty="0">
                <a:solidFill>
                  <a:srgbClr val="FFFFFF"/>
                </a:solidFill>
                <a:latin typeface="Eastman Grotesque"/>
              </a:rPr>
              <a:t>Zusammenhangs zwischen Klimarisiken und Finanzrisiken</a:t>
            </a:r>
            <a:endParaRPr lang="en-US" sz="3600" dirty="0">
              <a:solidFill>
                <a:srgbClr val="FFFFFF"/>
              </a:solidFill>
              <a:latin typeface="Eastman Grotesque"/>
            </a:endParaRPr>
          </a:p>
        </p:txBody>
      </p:sp>
      <p:sp>
        <p:nvSpPr>
          <p:cNvPr id="12" name="TextBox 13">
            <a:extLst>
              <a:ext uri="{FF2B5EF4-FFF2-40B4-BE49-F238E27FC236}">
                <a16:creationId xmlns:a16="http://schemas.microsoft.com/office/drawing/2014/main" id="{9174207F-ED85-F3FE-0812-4EA8FFE8E68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0171457" y="4527806"/>
            <a:ext cx="6920449" cy="4044426"/>
            <a:chOff x="0" y="0"/>
            <a:chExt cx="3381346" cy="595102"/>
          </a:xfrm>
        </p:grpSpPr>
        <p:sp>
          <p:nvSpPr>
            <p:cNvPr id="7" name="Freeform 7"/>
            <p:cNvSpPr/>
            <p:nvPr/>
          </p:nvSpPr>
          <p:spPr>
            <a:xfrm>
              <a:off x="0" y="0"/>
              <a:ext cx="3381346" cy="595102"/>
            </a:xfrm>
            <a:custGeom>
              <a:avLst/>
              <a:gdLst/>
              <a:ahLst/>
              <a:cxnLst/>
              <a:rect l="l" t="t" r="r" b="b"/>
              <a:pathLst>
                <a:path w="3381346" h="595102">
                  <a:moveTo>
                    <a:pt x="30754" y="0"/>
                  </a:moveTo>
                  <a:lnTo>
                    <a:pt x="3350592" y="0"/>
                  </a:lnTo>
                  <a:cubicBezTo>
                    <a:pt x="3358748" y="0"/>
                    <a:pt x="3366571" y="3240"/>
                    <a:pt x="3372338" y="9008"/>
                  </a:cubicBezTo>
                  <a:cubicBezTo>
                    <a:pt x="3378106" y="14775"/>
                    <a:pt x="3381346" y="22598"/>
                    <a:pt x="3381346" y="30754"/>
                  </a:cubicBezTo>
                  <a:lnTo>
                    <a:pt x="3381346" y="564348"/>
                  </a:lnTo>
                  <a:cubicBezTo>
                    <a:pt x="3381346" y="572504"/>
                    <a:pt x="3378106" y="580327"/>
                    <a:pt x="3372338" y="586094"/>
                  </a:cubicBezTo>
                  <a:cubicBezTo>
                    <a:pt x="3366571" y="591862"/>
                    <a:pt x="3358748" y="595102"/>
                    <a:pt x="3350592" y="595102"/>
                  </a:cubicBezTo>
                  <a:lnTo>
                    <a:pt x="30754" y="595102"/>
                  </a:lnTo>
                  <a:cubicBezTo>
                    <a:pt x="22598" y="595102"/>
                    <a:pt x="14775" y="591862"/>
                    <a:pt x="9008" y="586094"/>
                  </a:cubicBezTo>
                  <a:cubicBezTo>
                    <a:pt x="3240" y="580327"/>
                    <a:pt x="0" y="572504"/>
                    <a:pt x="0" y="564348"/>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0" y="9436511"/>
            <a:ext cx="18288000" cy="850489"/>
            <a:chOff x="0" y="0"/>
            <a:chExt cx="4816593" cy="223997"/>
          </a:xfrm>
        </p:grpSpPr>
        <p:sp>
          <p:nvSpPr>
            <p:cNvPr id="13" name="Freeform 13"/>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AutoShape 15"/>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7" name="TextBox 17"/>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Physische</a:t>
            </a:r>
            <a:r>
              <a:rPr lang="en-US" sz="6000" dirty="0">
                <a:solidFill>
                  <a:srgbClr val="FFFFFF"/>
                </a:solidFill>
                <a:latin typeface="Eastman Grotesque Bold"/>
              </a:rPr>
              <a:t> </a:t>
            </a:r>
            <a:r>
              <a:rPr lang="en-US" sz="6000" dirty="0" err="1">
                <a:solidFill>
                  <a:srgbClr val="FFFFFF"/>
                </a:solidFill>
                <a:latin typeface="Eastman Grotesque Bold"/>
              </a:rPr>
              <a:t>Klimarisiken</a:t>
            </a:r>
            <a:endParaRPr lang="en-US" sz="6000" dirty="0">
              <a:solidFill>
                <a:srgbClr val="FFFFFF"/>
              </a:solidFill>
              <a:latin typeface="Eastman Grotesque Bold"/>
            </a:endParaRPr>
          </a:p>
        </p:txBody>
      </p:sp>
      <p:sp>
        <p:nvSpPr>
          <p:cNvPr id="19" name="TextBox 19"/>
          <p:cNvSpPr txBox="1"/>
          <p:nvPr/>
        </p:nvSpPr>
        <p:spPr>
          <a:xfrm>
            <a:off x="10668000" y="4810846"/>
            <a:ext cx="6096000" cy="4010393"/>
          </a:xfrm>
          <a:prstGeom prst="rect">
            <a:avLst/>
          </a:prstGeom>
        </p:spPr>
        <p:txBody>
          <a:bodyPr wrap="square" lIns="0" tIns="0" rIns="0" bIns="0" rtlCol="0" anchor="t">
            <a:spAutoFit/>
          </a:bodyPr>
          <a:lstStyle/>
          <a:p>
            <a:pPr algn="ctr">
              <a:lnSpc>
                <a:spcPts val="4525"/>
              </a:lnSpc>
            </a:pPr>
            <a:r>
              <a:rPr lang="en-US" sz="3232" dirty="0" err="1">
                <a:solidFill>
                  <a:srgbClr val="FFFFFF"/>
                </a:solidFill>
                <a:latin typeface="Eastman Grotesque"/>
              </a:rPr>
              <a:t>Anleger</a:t>
            </a:r>
            <a:r>
              <a:rPr lang="en-US" sz="3232" dirty="0">
                <a:solidFill>
                  <a:srgbClr val="FFFFFF"/>
                </a:solidFill>
                <a:latin typeface="Eastman Grotesque"/>
              </a:rPr>
              <a:t> </a:t>
            </a:r>
            <a:r>
              <a:rPr lang="en-US" sz="3232" dirty="0" err="1">
                <a:solidFill>
                  <a:srgbClr val="FFFFFF"/>
                </a:solidFill>
                <a:latin typeface="Eastman Grotesque"/>
              </a:rPr>
              <a:t>sollten</a:t>
            </a:r>
            <a:r>
              <a:rPr lang="en-US" sz="3232" dirty="0">
                <a:solidFill>
                  <a:srgbClr val="FFFFFF"/>
                </a:solidFill>
                <a:latin typeface="Eastman Grotesque"/>
              </a:rPr>
              <a:t> auf die </a:t>
            </a:r>
            <a:r>
              <a:rPr lang="en-US" sz="3232" dirty="0" err="1">
                <a:solidFill>
                  <a:srgbClr val="FFFFFF"/>
                </a:solidFill>
                <a:latin typeface="Eastman Grotesque"/>
              </a:rPr>
              <a:t>physischen</a:t>
            </a:r>
            <a:r>
              <a:rPr lang="en-US" sz="3232" dirty="0">
                <a:solidFill>
                  <a:srgbClr val="FFFFFF"/>
                </a:solidFill>
                <a:latin typeface="Eastman Grotesque"/>
              </a:rPr>
              <a:t> </a:t>
            </a:r>
            <a:r>
              <a:rPr lang="en-US" sz="3232" dirty="0" err="1">
                <a:solidFill>
                  <a:srgbClr val="FFFFFF"/>
                </a:solidFill>
                <a:latin typeface="Eastman Grotesque"/>
              </a:rPr>
              <a:t>Risiken</a:t>
            </a:r>
            <a:r>
              <a:rPr lang="en-US" sz="3232" dirty="0">
                <a:solidFill>
                  <a:srgbClr val="FFFFFF"/>
                </a:solidFill>
                <a:latin typeface="Eastman Grotesque"/>
              </a:rPr>
              <a:t> des </a:t>
            </a:r>
            <a:r>
              <a:rPr lang="en-US" sz="3232" dirty="0" err="1">
                <a:solidFill>
                  <a:srgbClr val="FFFFFF"/>
                </a:solidFill>
                <a:latin typeface="Eastman Grotesque"/>
              </a:rPr>
              <a:t>Klimawandels</a:t>
            </a:r>
            <a:r>
              <a:rPr lang="en-US" sz="3232" dirty="0">
                <a:solidFill>
                  <a:srgbClr val="FFFFFF"/>
                </a:solidFill>
                <a:latin typeface="Eastman Grotesque"/>
              </a:rPr>
              <a:t> </a:t>
            </a:r>
            <a:r>
              <a:rPr lang="en-US" sz="3232" dirty="0" err="1">
                <a:solidFill>
                  <a:srgbClr val="FFFFFF"/>
                </a:solidFill>
                <a:latin typeface="Eastman Grotesque"/>
              </a:rPr>
              <a:t>achten</a:t>
            </a:r>
            <a:r>
              <a:rPr lang="en-US" sz="3232" dirty="0">
                <a:solidFill>
                  <a:srgbClr val="FFFFFF"/>
                </a:solidFill>
                <a:latin typeface="Eastman Grotesque"/>
              </a:rPr>
              <a:t>, da </a:t>
            </a:r>
            <a:r>
              <a:rPr lang="en-US" sz="3232" dirty="0" err="1">
                <a:solidFill>
                  <a:srgbClr val="FFFFFF"/>
                </a:solidFill>
                <a:latin typeface="Eastman Grotesque"/>
              </a:rPr>
              <a:t>diese</a:t>
            </a:r>
            <a:r>
              <a:rPr lang="en-US" sz="3232" dirty="0">
                <a:solidFill>
                  <a:srgbClr val="FFFFFF"/>
                </a:solidFill>
                <a:latin typeface="Eastman Grotesque"/>
              </a:rPr>
              <a:t> die </a:t>
            </a:r>
            <a:r>
              <a:rPr lang="en-US" sz="3232" dirty="0" err="1">
                <a:solidFill>
                  <a:srgbClr val="FFFFFF"/>
                </a:solidFill>
                <a:latin typeface="Eastman Grotesque Bold"/>
              </a:rPr>
              <a:t>Lieferketten</a:t>
            </a:r>
            <a:r>
              <a:rPr lang="en-US" sz="3232" dirty="0">
                <a:solidFill>
                  <a:srgbClr val="FFFFFF"/>
                </a:solidFill>
                <a:latin typeface="Eastman Grotesque Bold"/>
              </a:rPr>
              <a:t> </a:t>
            </a:r>
            <a:r>
              <a:rPr lang="en-US" sz="3232" dirty="0">
                <a:solidFill>
                  <a:srgbClr val="FFFFFF"/>
                </a:solidFill>
                <a:latin typeface="Eastman Grotesque"/>
              </a:rPr>
              <a:t>der </a:t>
            </a:r>
            <a:r>
              <a:rPr lang="en-US" sz="3232" dirty="0" err="1">
                <a:solidFill>
                  <a:srgbClr val="FFFFFF"/>
                </a:solidFill>
                <a:latin typeface="Eastman Grotesque"/>
              </a:rPr>
              <a:t>Unternehmen</a:t>
            </a:r>
            <a:r>
              <a:rPr lang="en-US" sz="3232" dirty="0">
                <a:solidFill>
                  <a:srgbClr val="FFFFFF"/>
                </a:solidFill>
                <a:latin typeface="Eastman Grotesque"/>
              </a:rPr>
              <a:t> und </a:t>
            </a:r>
            <a:r>
              <a:rPr lang="en-US" sz="3232" dirty="0" err="1">
                <a:solidFill>
                  <a:srgbClr val="FFFFFF"/>
                </a:solidFill>
                <a:latin typeface="Eastman Grotesque"/>
              </a:rPr>
              <a:t>damit</a:t>
            </a:r>
            <a:r>
              <a:rPr lang="en-US" sz="3232" dirty="0">
                <a:solidFill>
                  <a:srgbClr val="FFFFFF"/>
                </a:solidFill>
                <a:latin typeface="Eastman Grotesque"/>
              </a:rPr>
              <a:t> </a:t>
            </a:r>
            <a:r>
              <a:rPr lang="en-US" sz="3232" dirty="0" err="1">
                <a:solidFill>
                  <a:srgbClr val="FFFFFF"/>
                </a:solidFill>
                <a:latin typeface="Eastman Grotesque"/>
              </a:rPr>
              <a:t>ihre</a:t>
            </a:r>
            <a:r>
              <a:rPr lang="en-US" sz="3232" dirty="0">
                <a:solidFill>
                  <a:srgbClr val="FFFFFF"/>
                </a:solidFill>
                <a:latin typeface="Eastman Grotesque"/>
              </a:rPr>
              <a:t> </a:t>
            </a:r>
            <a:r>
              <a:rPr lang="en-US" sz="3232" dirty="0" err="1">
                <a:solidFill>
                  <a:srgbClr val="FFFFFF"/>
                </a:solidFill>
                <a:latin typeface="Eastman Grotesque Bold"/>
              </a:rPr>
              <a:t>Rentabilität</a:t>
            </a:r>
            <a:r>
              <a:rPr lang="en-US" sz="3232" dirty="0">
                <a:solidFill>
                  <a:srgbClr val="FFFFFF"/>
                </a:solidFill>
                <a:latin typeface="Eastman Grotesque Bold"/>
              </a:rPr>
              <a:t> </a:t>
            </a:r>
            <a:r>
              <a:rPr lang="en-US" sz="3232" dirty="0" err="1">
                <a:solidFill>
                  <a:srgbClr val="FFFFFF"/>
                </a:solidFill>
                <a:latin typeface="Eastman Grotesque"/>
              </a:rPr>
              <a:t>stören</a:t>
            </a:r>
            <a:r>
              <a:rPr lang="en-US" sz="3232" dirty="0">
                <a:solidFill>
                  <a:srgbClr val="FFFFFF"/>
                </a:solidFill>
                <a:latin typeface="Eastman Grotesque"/>
              </a:rPr>
              <a:t> </a:t>
            </a:r>
            <a:r>
              <a:rPr lang="en-US" sz="3232" dirty="0" err="1">
                <a:solidFill>
                  <a:srgbClr val="FFFFFF"/>
                </a:solidFill>
                <a:latin typeface="Eastman Grotesque"/>
              </a:rPr>
              <a:t>könnten</a:t>
            </a:r>
            <a:r>
              <a:rPr lang="en-US" sz="3232" dirty="0">
                <a:solidFill>
                  <a:srgbClr val="FFFFFF"/>
                </a:solidFill>
                <a:latin typeface="Eastman Grotesque"/>
              </a:rPr>
              <a:t>.</a:t>
            </a:r>
          </a:p>
          <a:p>
            <a:pPr>
              <a:lnSpc>
                <a:spcPts val="4525"/>
              </a:lnSpc>
            </a:pPr>
            <a:endParaRPr lang="en-US" sz="3232" dirty="0">
              <a:solidFill>
                <a:srgbClr val="FFFFFF"/>
              </a:solidFill>
              <a:latin typeface="Eastman Grotesque Bold"/>
            </a:endParaRPr>
          </a:p>
        </p:txBody>
      </p:sp>
      <p:sp>
        <p:nvSpPr>
          <p:cNvPr id="9" name="TextBox 13">
            <a:extLst>
              <a:ext uri="{FF2B5EF4-FFF2-40B4-BE49-F238E27FC236}">
                <a16:creationId xmlns:a16="http://schemas.microsoft.com/office/drawing/2014/main" id="{8AB4E7A6-9893-ED87-E2F1-9572484E827B}"/>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1" name="Grafik 10">
            <a:extLst>
              <a:ext uri="{FF2B5EF4-FFF2-40B4-BE49-F238E27FC236}">
                <a16:creationId xmlns:a16="http://schemas.microsoft.com/office/drawing/2014/main" id="{61C2E23B-338C-82DE-DD19-51202BC3FF50}"/>
              </a:ext>
            </a:extLst>
          </p:cNvPr>
          <p:cNvPicPr>
            <a:picLocks noChangeAspect="1"/>
          </p:cNvPicPr>
          <p:nvPr/>
        </p:nvPicPr>
        <p:blipFill>
          <a:blip r:embed="rId4"/>
          <a:stretch>
            <a:fillRect/>
          </a:stretch>
        </p:blipFill>
        <p:spPr>
          <a:xfrm>
            <a:off x="762000" y="2682295"/>
            <a:ext cx="8867775" cy="7315200"/>
          </a:xfrm>
          <a:prstGeom prst="rect">
            <a:avLst/>
          </a:prstGeom>
        </p:spPr>
      </p:pic>
    </p:spTree>
    <p:extLst>
      <p:ext uri="{BB962C8B-B14F-4D97-AF65-F5344CB8AC3E}">
        <p14:creationId xmlns:p14="http://schemas.microsoft.com/office/powerpoint/2010/main" val="850505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sp>
        <p:nvSpPr>
          <p:cNvPr id="4" name="Freeform 4"/>
          <p:cNvSpPr/>
          <p:nvPr/>
        </p:nvSpPr>
        <p:spPr>
          <a:xfrm>
            <a:off x="0" y="0"/>
            <a:ext cx="18287996" cy="10395820"/>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grpSp>
        <p:nvGrpSpPr>
          <p:cNvPr id="9" name="Group 9"/>
          <p:cNvGrpSpPr/>
          <p:nvPr/>
        </p:nvGrpSpPr>
        <p:grpSpPr>
          <a:xfrm>
            <a:off x="0" y="9436511"/>
            <a:ext cx="18288000" cy="850489"/>
            <a:chOff x="0" y="0"/>
            <a:chExt cx="4816593" cy="223997"/>
          </a:xfrm>
        </p:grpSpPr>
        <p:sp>
          <p:nvSpPr>
            <p:cNvPr id="10" name="Freeform 10"/>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V="1">
            <a:off x="5735841" y="232410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4" name="Group 14"/>
          <p:cNvGrpSpPr/>
          <p:nvPr/>
        </p:nvGrpSpPr>
        <p:grpSpPr>
          <a:xfrm>
            <a:off x="3217034" y="4305300"/>
            <a:ext cx="11853933" cy="932902"/>
            <a:chOff x="0" y="0"/>
            <a:chExt cx="3381346" cy="266111"/>
          </a:xfrm>
        </p:grpSpPr>
        <p:sp>
          <p:nvSpPr>
            <p:cNvPr id="15" name="Freeform 15"/>
            <p:cNvSpPr/>
            <p:nvPr/>
          </p:nvSpPr>
          <p:spPr>
            <a:xfrm>
              <a:off x="0" y="0"/>
              <a:ext cx="3381346" cy="266111"/>
            </a:xfrm>
            <a:custGeom>
              <a:avLst/>
              <a:gdLst/>
              <a:ahLst/>
              <a:cxnLst/>
              <a:rect l="l" t="t" r="r" b="b"/>
              <a:pathLst>
                <a:path w="3381346" h="266111">
                  <a:moveTo>
                    <a:pt x="33309" y="0"/>
                  </a:moveTo>
                  <a:lnTo>
                    <a:pt x="3348038" y="0"/>
                  </a:lnTo>
                  <a:cubicBezTo>
                    <a:pt x="3366433" y="0"/>
                    <a:pt x="3381346" y="14913"/>
                    <a:pt x="3381346" y="33309"/>
                  </a:cubicBezTo>
                  <a:lnTo>
                    <a:pt x="3381346" y="232803"/>
                  </a:lnTo>
                  <a:cubicBezTo>
                    <a:pt x="3381346" y="251199"/>
                    <a:pt x="3366433" y="266111"/>
                    <a:pt x="3348038" y="266111"/>
                  </a:cubicBezTo>
                  <a:lnTo>
                    <a:pt x="33309" y="266111"/>
                  </a:lnTo>
                  <a:cubicBezTo>
                    <a:pt x="24475" y="266111"/>
                    <a:pt x="16002" y="262602"/>
                    <a:pt x="9756" y="256355"/>
                  </a:cubicBezTo>
                  <a:cubicBezTo>
                    <a:pt x="3509" y="250109"/>
                    <a:pt x="0" y="241637"/>
                    <a:pt x="0" y="232803"/>
                  </a:cubicBezTo>
                  <a:lnTo>
                    <a:pt x="0" y="33309"/>
                  </a:lnTo>
                  <a:cubicBezTo>
                    <a:pt x="0" y="24475"/>
                    <a:pt x="3509" y="16002"/>
                    <a:pt x="9756" y="9756"/>
                  </a:cubicBezTo>
                  <a:cubicBezTo>
                    <a:pt x="16002" y="3509"/>
                    <a:pt x="24475" y="0"/>
                    <a:pt x="33309" y="0"/>
                  </a:cubicBezTo>
                  <a:close/>
                </a:path>
              </a:pathLst>
            </a:custGeom>
            <a:solidFill>
              <a:srgbClr val="000000">
                <a:alpha val="35686"/>
              </a:srgbClr>
            </a:solidFill>
          </p:spPr>
          <p:txBody>
            <a:bodyPr/>
            <a:lstStyle/>
            <a:p>
              <a:endParaRPr lang="en-BE"/>
            </a:p>
          </p:txBody>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217034" y="5510832"/>
            <a:ext cx="11853933" cy="932902"/>
            <a:chOff x="0" y="0"/>
            <a:chExt cx="3381346" cy="266111"/>
          </a:xfrm>
        </p:grpSpPr>
        <p:sp>
          <p:nvSpPr>
            <p:cNvPr id="18" name="Freeform 18"/>
            <p:cNvSpPr/>
            <p:nvPr/>
          </p:nvSpPr>
          <p:spPr>
            <a:xfrm>
              <a:off x="0" y="0"/>
              <a:ext cx="3381346" cy="266111"/>
            </a:xfrm>
            <a:custGeom>
              <a:avLst/>
              <a:gdLst/>
              <a:ahLst/>
              <a:cxnLst/>
              <a:rect l="l" t="t" r="r" b="b"/>
              <a:pathLst>
                <a:path w="3381346" h="266111">
                  <a:moveTo>
                    <a:pt x="33309" y="0"/>
                  </a:moveTo>
                  <a:lnTo>
                    <a:pt x="3348038" y="0"/>
                  </a:lnTo>
                  <a:cubicBezTo>
                    <a:pt x="3366433" y="0"/>
                    <a:pt x="3381346" y="14913"/>
                    <a:pt x="3381346" y="33309"/>
                  </a:cubicBezTo>
                  <a:lnTo>
                    <a:pt x="3381346" y="232803"/>
                  </a:lnTo>
                  <a:cubicBezTo>
                    <a:pt x="3381346" y="251199"/>
                    <a:pt x="3366433" y="266111"/>
                    <a:pt x="3348038" y="266111"/>
                  </a:cubicBezTo>
                  <a:lnTo>
                    <a:pt x="33309" y="266111"/>
                  </a:lnTo>
                  <a:cubicBezTo>
                    <a:pt x="24475" y="266111"/>
                    <a:pt x="16002" y="262602"/>
                    <a:pt x="9756" y="256355"/>
                  </a:cubicBezTo>
                  <a:cubicBezTo>
                    <a:pt x="3509" y="250109"/>
                    <a:pt x="0" y="241637"/>
                    <a:pt x="0" y="232803"/>
                  </a:cubicBezTo>
                  <a:lnTo>
                    <a:pt x="0" y="33309"/>
                  </a:lnTo>
                  <a:cubicBezTo>
                    <a:pt x="0" y="24475"/>
                    <a:pt x="3509" y="16002"/>
                    <a:pt x="9756" y="9756"/>
                  </a:cubicBezTo>
                  <a:cubicBezTo>
                    <a:pt x="16002" y="3509"/>
                    <a:pt x="24475" y="0"/>
                    <a:pt x="33309" y="0"/>
                  </a:cubicBezTo>
                  <a:close/>
                </a:path>
              </a:pathLst>
            </a:custGeom>
            <a:solidFill>
              <a:srgbClr val="000000">
                <a:alpha val="35686"/>
              </a:srgbClr>
            </a:solidFill>
          </p:spPr>
          <p:txBody>
            <a:bodyPr/>
            <a:lstStyle/>
            <a:p>
              <a:endParaRPr lang="en-BE"/>
            </a:p>
          </p:txBody>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3217034" y="6716365"/>
            <a:ext cx="11853933" cy="932902"/>
            <a:chOff x="0" y="0"/>
            <a:chExt cx="3381346" cy="266111"/>
          </a:xfrm>
        </p:grpSpPr>
        <p:sp>
          <p:nvSpPr>
            <p:cNvPr id="21" name="Freeform 21"/>
            <p:cNvSpPr/>
            <p:nvPr/>
          </p:nvSpPr>
          <p:spPr>
            <a:xfrm>
              <a:off x="0" y="0"/>
              <a:ext cx="3381346" cy="266111"/>
            </a:xfrm>
            <a:custGeom>
              <a:avLst/>
              <a:gdLst/>
              <a:ahLst/>
              <a:cxnLst/>
              <a:rect l="l" t="t" r="r" b="b"/>
              <a:pathLst>
                <a:path w="3381346" h="266111">
                  <a:moveTo>
                    <a:pt x="33309" y="0"/>
                  </a:moveTo>
                  <a:lnTo>
                    <a:pt x="3348038" y="0"/>
                  </a:lnTo>
                  <a:cubicBezTo>
                    <a:pt x="3366433" y="0"/>
                    <a:pt x="3381346" y="14913"/>
                    <a:pt x="3381346" y="33309"/>
                  </a:cubicBezTo>
                  <a:lnTo>
                    <a:pt x="3381346" y="232803"/>
                  </a:lnTo>
                  <a:cubicBezTo>
                    <a:pt x="3381346" y="251199"/>
                    <a:pt x="3366433" y="266111"/>
                    <a:pt x="3348038" y="266111"/>
                  </a:cubicBezTo>
                  <a:lnTo>
                    <a:pt x="33309" y="266111"/>
                  </a:lnTo>
                  <a:cubicBezTo>
                    <a:pt x="24475" y="266111"/>
                    <a:pt x="16002" y="262602"/>
                    <a:pt x="9756" y="256355"/>
                  </a:cubicBezTo>
                  <a:cubicBezTo>
                    <a:pt x="3509" y="250109"/>
                    <a:pt x="0" y="241637"/>
                    <a:pt x="0" y="232803"/>
                  </a:cubicBezTo>
                  <a:lnTo>
                    <a:pt x="0" y="33309"/>
                  </a:lnTo>
                  <a:cubicBezTo>
                    <a:pt x="0" y="24475"/>
                    <a:pt x="3509" y="16002"/>
                    <a:pt x="9756" y="9756"/>
                  </a:cubicBezTo>
                  <a:cubicBezTo>
                    <a:pt x="16002" y="3509"/>
                    <a:pt x="24475" y="0"/>
                    <a:pt x="33309" y="0"/>
                  </a:cubicBezTo>
                  <a:close/>
                </a:path>
              </a:pathLst>
            </a:custGeom>
            <a:solidFill>
              <a:srgbClr val="000000">
                <a:alpha val="35686"/>
              </a:srgbClr>
            </a:solidFill>
          </p:spPr>
          <p:txBody>
            <a:bodyPr/>
            <a:lstStyle/>
            <a:p>
              <a:endParaRPr lang="en-BE"/>
            </a:p>
          </p:txBody>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3217034" y="7921897"/>
            <a:ext cx="11853933" cy="932902"/>
            <a:chOff x="0" y="0"/>
            <a:chExt cx="3381346" cy="266111"/>
          </a:xfrm>
        </p:grpSpPr>
        <p:sp>
          <p:nvSpPr>
            <p:cNvPr id="24" name="Freeform 24"/>
            <p:cNvSpPr/>
            <p:nvPr/>
          </p:nvSpPr>
          <p:spPr>
            <a:xfrm>
              <a:off x="0" y="0"/>
              <a:ext cx="3381346" cy="266111"/>
            </a:xfrm>
            <a:custGeom>
              <a:avLst/>
              <a:gdLst/>
              <a:ahLst/>
              <a:cxnLst/>
              <a:rect l="l" t="t" r="r" b="b"/>
              <a:pathLst>
                <a:path w="3381346" h="266111">
                  <a:moveTo>
                    <a:pt x="33309" y="0"/>
                  </a:moveTo>
                  <a:lnTo>
                    <a:pt x="3348038" y="0"/>
                  </a:lnTo>
                  <a:cubicBezTo>
                    <a:pt x="3366433" y="0"/>
                    <a:pt x="3381346" y="14913"/>
                    <a:pt x="3381346" y="33309"/>
                  </a:cubicBezTo>
                  <a:lnTo>
                    <a:pt x="3381346" y="232803"/>
                  </a:lnTo>
                  <a:cubicBezTo>
                    <a:pt x="3381346" y="251199"/>
                    <a:pt x="3366433" y="266111"/>
                    <a:pt x="3348038" y="266111"/>
                  </a:cubicBezTo>
                  <a:lnTo>
                    <a:pt x="33309" y="266111"/>
                  </a:lnTo>
                  <a:cubicBezTo>
                    <a:pt x="24475" y="266111"/>
                    <a:pt x="16002" y="262602"/>
                    <a:pt x="9756" y="256355"/>
                  </a:cubicBezTo>
                  <a:cubicBezTo>
                    <a:pt x="3509" y="250109"/>
                    <a:pt x="0" y="241637"/>
                    <a:pt x="0" y="232803"/>
                  </a:cubicBezTo>
                  <a:lnTo>
                    <a:pt x="0" y="33309"/>
                  </a:lnTo>
                  <a:cubicBezTo>
                    <a:pt x="0" y="24475"/>
                    <a:pt x="3509" y="16002"/>
                    <a:pt x="9756" y="9756"/>
                  </a:cubicBezTo>
                  <a:cubicBezTo>
                    <a:pt x="16002" y="3509"/>
                    <a:pt x="24475" y="0"/>
                    <a:pt x="33309" y="0"/>
                  </a:cubicBezTo>
                  <a:close/>
                </a:path>
              </a:pathLst>
            </a:custGeom>
            <a:solidFill>
              <a:srgbClr val="000000">
                <a:alpha val="35686"/>
              </a:srgbClr>
            </a:solidFill>
          </p:spPr>
          <p:txBody>
            <a:bodyPr/>
            <a:lstStyle/>
            <a:p>
              <a:endParaRPr lang="en-BE"/>
            </a:p>
          </p:txBody>
        </p:sp>
        <p:sp>
          <p:nvSpPr>
            <p:cNvPr id="25" name="TextBox 2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3694630" y="4419947"/>
            <a:ext cx="606863" cy="703610"/>
          </a:xfrm>
          <a:custGeom>
            <a:avLst/>
            <a:gdLst/>
            <a:ahLst/>
            <a:cxnLst/>
            <a:rect l="l" t="t" r="r" b="b"/>
            <a:pathLst>
              <a:path w="606863" h="703610">
                <a:moveTo>
                  <a:pt x="0" y="0"/>
                </a:moveTo>
                <a:lnTo>
                  <a:pt x="606863" y="0"/>
                </a:lnTo>
                <a:lnTo>
                  <a:pt x="606863" y="703609"/>
                </a:lnTo>
                <a:lnTo>
                  <a:pt x="0" y="7036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28" name="Freeform 28"/>
          <p:cNvSpPr/>
          <p:nvPr/>
        </p:nvSpPr>
        <p:spPr>
          <a:xfrm>
            <a:off x="3724512" y="5655361"/>
            <a:ext cx="643845" cy="643845"/>
          </a:xfrm>
          <a:custGeom>
            <a:avLst/>
            <a:gdLst/>
            <a:ahLst/>
            <a:cxnLst/>
            <a:rect l="l" t="t" r="r" b="b"/>
            <a:pathLst>
              <a:path w="643845" h="643845">
                <a:moveTo>
                  <a:pt x="0" y="0"/>
                </a:moveTo>
                <a:lnTo>
                  <a:pt x="643845" y="0"/>
                </a:lnTo>
                <a:lnTo>
                  <a:pt x="643845" y="643845"/>
                </a:lnTo>
                <a:lnTo>
                  <a:pt x="0" y="643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BE"/>
          </a:p>
        </p:txBody>
      </p:sp>
      <p:sp>
        <p:nvSpPr>
          <p:cNvPr id="29" name="Freeform 29"/>
          <p:cNvSpPr/>
          <p:nvPr/>
        </p:nvSpPr>
        <p:spPr>
          <a:xfrm>
            <a:off x="3694630" y="8021182"/>
            <a:ext cx="733060" cy="733060"/>
          </a:xfrm>
          <a:custGeom>
            <a:avLst/>
            <a:gdLst/>
            <a:ahLst/>
            <a:cxnLst/>
            <a:rect l="l" t="t" r="r" b="b"/>
            <a:pathLst>
              <a:path w="733060" h="733060">
                <a:moveTo>
                  <a:pt x="0" y="0"/>
                </a:moveTo>
                <a:lnTo>
                  <a:pt x="733060" y="0"/>
                </a:lnTo>
                <a:lnTo>
                  <a:pt x="733060" y="733061"/>
                </a:lnTo>
                <a:lnTo>
                  <a:pt x="0" y="7330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BE"/>
          </a:p>
        </p:txBody>
      </p:sp>
      <p:sp>
        <p:nvSpPr>
          <p:cNvPr id="30" name="Freeform 30"/>
          <p:cNvSpPr/>
          <p:nvPr/>
        </p:nvSpPr>
        <p:spPr>
          <a:xfrm>
            <a:off x="3650549" y="6823172"/>
            <a:ext cx="821222" cy="788373"/>
          </a:xfrm>
          <a:custGeom>
            <a:avLst/>
            <a:gdLst/>
            <a:ahLst/>
            <a:cxnLst/>
            <a:rect l="l" t="t" r="r" b="b"/>
            <a:pathLst>
              <a:path w="821222" h="788373">
                <a:moveTo>
                  <a:pt x="0" y="0"/>
                </a:moveTo>
                <a:lnTo>
                  <a:pt x="821222" y="0"/>
                </a:lnTo>
                <a:lnTo>
                  <a:pt x="821222" y="788373"/>
                </a:lnTo>
                <a:lnTo>
                  <a:pt x="0" y="7883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BE"/>
          </a:p>
        </p:txBody>
      </p:sp>
      <p:sp>
        <p:nvSpPr>
          <p:cNvPr id="33" name="TextBox 33"/>
          <p:cNvSpPr txBox="1"/>
          <p:nvPr/>
        </p:nvSpPr>
        <p:spPr>
          <a:xfrm>
            <a:off x="7238996" y="4516343"/>
            <a:ext cx="3810000" cy="531467"/>
          </a:xfrm>
          <a:prstGeom prst="rect">
            <a:avLst/>
          </a:prstGeom>
        </p:spPr>
        <p:txBody>
          <a:bodyPr wrap="square" lIns="0" tIns="0" rIns="0" bIns="0" rtlCol="0" anchor="t">
            <a:spAutoFit/>
          </a:bodyPr>
          <a:lstStyle/>
          <a:p>
            <a:pPr algn="ctr">
              <a:lnSpc>
                <a:spcPts val="4394"/>
              </a:lnSpc>
            </a:pPr>
            <a:r>
              <a:rPr lang="en-US" sz="3139" dirty="0" err="1">
                <a:solidFill>
                  <a:srgbClr val="FFFFFF"/>
                </a:solidFill>
                <a:latin typeface="Canva Sans Bold"/>
              </a:rPr>
              <a:t>Marktrisiken</a:t>
            </a:r>
            <a:endParaRPr lang="en-US" sz="3139" dirty="0">
              <a:solidFill>
                <a:srgbClr val="FFFFFF"/>
              </a:solidFill>
              <a:latin typeface="Canva Sans Bold"/>
            </a:endParaRPr>
          </a:p>
        </p:txBody>
      </p:sp>
      <p:sp>
        <p:nvSpPr>
          <p:cNvPr id="34" name="TextBox 34"/>
          <p:cNvSpPr txBox="1"/>
          <p:nvPr/>
        </p:nvSpPr>
        <p:spPr>
          <a:xfrm>
            <a:off x="5781073" y="5690353"/>
            <a:ext cx="6876000" cy="531467"/>
          </a:xfrm>
          <a:prstGeom prst="rect">
            <a:avLst/>
          </a:prstGeom>
        </p:spPr>
        <p:txBody>
          <a:bodyPr wrap="square" lIns="0" tIns="0" rIns="0" bIns="0" rtlCol="0" anchor="t">
            <a:spAutoFit/>
          </a:bodyPr>
          <a:lstStyle/>
          <a:p>
            <a:pPr algn="ctr">
              <a:lnSpc>
                <a:spcPts val="4394"/>
              </a:lnSpc>
            </a:pPr>
            <a:r>
              <a:rPr lang="en-US" sz="3139" dirty="0" err="1">
                <a:solidFill>
                  <a:srgbClr val="FFFFFF"/>
                </a:solidFill>
                <a:latin typeface="Canva Sans Bold"/>
              </a:rPr>
              <a:t>Politische</a:t>
            </a:r>
            <a:r>
              <a:rPr lang="en-US" sz="3139" dirty="0">
                <a:solidFill>
                  <a:srgbClr val="FFFFFF"/>
                </a:solidFill>
                <a:latin typeface="Canva Sans Bold"/>
              </a:rPr>
              <a:t> und rechtliche Risiken</a:t>
            </a:r>
          </a:p>
        </p:txBody>
      </p:sp>
      <p:sp>
        <p:nvSpPr>
          <p:cNvPr id="35" name="TextBox 35"/>
          <p:cNvSpPr txBox="1"/>
          <p:nvPr/>
        </p:nvSpPr>
        <p:spPr>
          <a:xfrm>
            <a:off x="6600590" y="6906218"/>
            <a:ext cx="5086812" cy="531467"/>
          </a:xfrm>
          <a:prstGeom prst="rect">
            <a:avLst/>
          </a:prstGeom>
        </p:spPr>
        <p:txBody>
          <a:bodyPr wrap="square" lIns="0" tIns="0" rIns="0" bIns="0" rtlCol="0" anchor="t">
            <a:spAutoFit/>
          </a:bodyPr>
          <a:lstStyle/>
          <a:p>
            <a:pPr algn="ctr">
              <a:lnSpc>
                <a:spcPts val="4394"/>
              </a:lnSpc>
            </a:pPr>
            <a:r>
              <a:rPr lang="en-US" sz="3139" dirty="0" err="1">
                <a:solidFill>
                  <a:srgbClr val="FFFFFF"/>
                </a:solidFill>
                <a:latin typeface="Canva Sans Bold"/>
              </a:rPr>
              <a:t>Technologierisiken</a:t>
            </a:r>
            <a:endParaRPr lang="en-US" sz="3139" dirty="0">
              <a:solidFill>
                <a:srgbClr val="FFFFFF"/>
              </a:solidFill>
              <a:latin typeface="Canva Sans Bold"/>
            </a:endParaRPr>
          </a:p>
        </p:txBody>
      </p:sp>
      <p:sp>
        <p:nvSpPr>
          <p:cNvPr id="36" name="TextBox 36"/>
          <p:cNvSpPr txBox="1"/>
          <p:nvPr/>
        </p:nvSpPr>
        <p:spPr>
          <a:xfrm>
            <a:off x="5981132" y="8136465"/>
            <a:ext cx="6325727" cy="527132"/>
          </a:xfrm>
          <a:prstGeom prst="rect">
            <a:avLst/>
          </a:prstGeom>
        </p:spPr>
        <p:txBody>
          <a:bodyPr wrap="square" lIns="0" tIns="0" rIns="0" bIns="0" rtlCol="0" anchor="t">
            <a:spAutoFit/>
          </a:bodyPr>
          <a:lstStyle/>
          <a:p>
            <a:pPr algn="ctr">
              <a:lnSpc>
                <a:spcPts val="4394"/>
              </a:lnSpc>
            </a:pPr>
            <a:r>
              <a:rPr lang="en-US" sz="3139" dirty="0" err="1">
                <a:solidFill>
                  <a:srgbClr val="FFFFFF"/>
                </a:solidFill>
                <a:latin typeface="Canva Sans Bold"/>
              </a:rPr>
              <a:t>Reputationsrisiken</a:t>
            </a:r>
            <a:endParaRPr lang="en-US" sz="3139" dirty="0">
              <a:solidFill>
                <a:srgbClr val="FFFFFF"/>
              </a:solidFill>
              <a:latin typeface="Canva Sans Bold"/>
            </a:endParaRPr>
          </a:p>
        </p:txBody>
      </p:sp>
      <p:sp>
        <p:nvSpPr>
          <p:cNvPr id="37" name="TextBox 37"/>
          <p:cNvSpPr txBox="1"/>
          <p:nvPr/>
        </p:nvSpPr>
        <p:spPr>
          <a:xfrm>
            <a:off x="-4" y="2553362"/>
            <a:ext cx="18288000" cy="1189749"/>
          </a:xfrm>
          <a:prstGeom prst="rect">
            <a:avLst/>
          </a:prstGeom>
        </p:spPr>
        <p:txBody>
          <a:bodyPr wrap="square" lIns="0" tIns="0" rIns="0" bIns="0" rtlCol="0" anchor="t">
            <a:spAutoFit/>
          </a:bodyPr>
          <a:lstStyle/>
          <a:p>
            <a:pPr algn="ctr">
              <a:lnSpc>
                <a:spcPts val="4759"/>
              </a:lnSpc>
            </a:pPr>
            <a:r>
              <a:rPr lang="de-DE" sz="3399" dirty="0">
                <a:solidFill>
                  <a:srgbClr val="FFFFFF"/>
                </a:solidFill>
                <a:latin typeface="Canva Sans"/>
              </a:rPr>
              <a:t>Finanzielle Verluste, die direkt oder indirekt infolge des Anpassungsprozesses an eine CO2-ärmere und nachhaltigere Wirtschaft entstehen können</a:t>
            </a:r>
            <a:endParaRPr lang="en-US" sz="3399" dirty="0">
              <a:solidFill>
                <a:srgbClr val="FFFFFF"/>
              </a:solidFill>
              <a:latin typeface="Canva Sans"/>
            </a:endParaRPr>
          </a:p>
        </p:txBody>
      </p:sp>
      <p:sp>
        <p:nvSpPr>
          <p:cNvPr id="3" name="TextBox 13">
            <a:extLst>
              <a:ext uri="{FF2B5EF4-FFF2-40B4-BE49-F238E27FC236}">
                <a16:creationId xmlns:a16="http://schemas.microsoft.com/office/drawing/2014/main" id="{5E504D87-7F4C-05CC-655A-98B071AE26E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5" name="TextBox 11">
            <a:extLst>
              <a:ext uri="{FF2B5EF4-FFF2-40B4-BE49-F238E27FC236}">
                <a16:creationId xmlns:a16="http://schemas.microsoft.com/office/drawing/2014/main" id="{C2AA1D6E-0189-1B64-6F07-5F1F0AFA7CB0}"/>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spTree>
    <p:extLst>
      <p:ext uri="{BB962C8B-B14F-4D97-AF65-F5344CB8AC3E}">
        <p14:creationId xmlns:p14="http://schemas.microsoft.com/office/powerpoint/2010/main" val="3097169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5372934" cy="3202928"/>
          </a:xfrm>
          <a:prstGeom prst="rect">
            <a:avLst/>
          </a:prstGeom>
        </p:spPr>
        <p:txBody>
          <a:bodyPr wrap="square" lIns="0" tIns="0" rIns="0" bIns="0" rtlCol="0" anchor="t">
            <a:spAutoFit/>
          </a:bodyPr>
          <a:lstStyle/>
          <a:p>
            <a:pPr>
              <a:lnSpc>
                <a:spcPts val="4165"/>
              </a:lnSpc>
            </a:pPr>
            <a:r>
              <a:rPr lang="de-DE" sz="3600" b="1" dirty="0">
                <a:solidFill>
                  <a:srgbClr val="FFFFFF"/>
                </a:solidFill>
                <a:latin typeface="Eastman Grotesque"/>
              </a:rPr>
              <a:t>1. Marktrisiken</a:t>
            </a:r>
          </a:p>
          <a:p>
            <a:pPr>
              <a:lnSpc>
                <a:spcPts val="4165"/>
              </a:lnSpc>
            </a:pPr>
            <a:r>
              <a:rPr lang="de-DE" sz="2975" dirty="0">
                <a:solidFill>
                  <a:srgbClr val="FFFFFF"/>
                </a:solidFill>
                <a:latin typeface="Eastman Grotesque"/>
              </a:rPr>
              <a:t> z.B. steigende Preise für Rohstoffe, die zu höheren Kosten für ein Produkt führen können.</a:t>
            </a:r>
          </a:p>
          <a:p>
            <a:pPr>
              <a:lnSpc>
                <a:spcPts val="4165"/>
              </a:lnSpc>
            </a:pPr>
            <a:endParaRPr lang="de-DE" sz="2975" dirty="0">
              <a:solidFill>
                <a:srgbClr val="FFFFFF"/>
              </a:solidFill>
              <a:latin typeface="Eastman Grotesque"/>
            </a:endParaRPr>
          </a:p>
        </p:txBody>
      </p:sp>
      <p:sp>
        <p:nvSpPr>
          <p:cNvPr id="16" name="TextBox 13">
            <a:extLst>
              <a:ext uri="{FF2B5EF4-FFF2-40B4-BE49-F238E27FC236}">
                <a16:creationId xmlns:a16="http://schemas.microsoft.com/office/drawing/2014/main" id="{721A4D4A-9F2B-4B9D-E8C6-B99450B27EA8}"/>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8" name="Grafik 17">
            <a:extLst>
              <a:ext uri="{FF2B5EF4-FFF2-40B4-BE49-F238E27FC236}">
                <a16:creationId xmlns:a16="http://schemas.microsoft.com/office/drawing/2014/main" id="{0977F237-DE7C-982B-B361-4DE934D8511A}"/>
              </a:ext>
            </a:extLst>
          </p:cNvPr>
          <p:cNvPicPr>
            <a:picLocks noChangeAspect="1"/>
          </p:cNvPicPr>
          <p:nvPr/>
        </p:nvPicPr>
        <p:blipFill>
          <a:blip r:embed="rId3"/>
          <a:stretch>
            <a:fillRect/>
          </a:stretch>
        </p:blipFill>
        <p:spPr>
          <a:xfrm>
            <a:off x="8477636" y="3068782"/>
            <a:ext cx="8839200" cy="6162675"/>
          </a:xfrm>
          <a:prstGeom prst="rect">
            <a:avLst/>
          </a:prstGeom>
        </p:spPr>
      </p:pic>
    </p:spTree>
    <p:extLst>
      <p:ext uri="{BB962C8B-B14F-4D97-AF65-F5344CB8AC3E}">
        <p14:creationId xmlns:p14="http://schemas.microsoft.com/office/powerpoint/2010/main" val="3237762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3740828" cy="2664319"/>
          </a:xfrm>
          <a:prstGeom prst="rect">
            <a:avLst/>
          </a:prstGeom>
        </p:spPr>
        <p:txBody>
          <a:bodyPr wrap="square" lIns="0" tIns="0" rIns="0" bIns="0" rtlCol="0" anchor="t">
            <a:spAutoFit/>
          </a:bodyPr>
          <a:lstStyle/>
          <a:p>
            <a:pPr marL="742950" indent="-742950">
              <a:lnSpc>
                <a:spcPts val="4165"/>
              </a:lnSpc>
              <a:buAutoNum type="arabicPeriod"/>
            </a:pPr>
            <a:r>
              <a:rPr lang="de-DE" sz="3600" b="1" dirty="0">
                <a:solidFill>
                  <a:srgbClr val="FFFFFF"/>
                </a:solidFill>
                <a:latin typeface="Eastman Grotesque"/>
              </a:rPr>
              <a:t>Marktrisiken</a:t>
            </a:r>
          </a:p>
          <a:p>
            <a:pPr>
              <a:lnSpc>
                <a:spcPts val="4165"/>
              </a:lnSpc>
            </a:pPr>
            <a:r>
              <a:rPr lang="de-DE" sz="2975" dirty="0">
                <a:solidFill>
                  <a:srgbClr val="FFFFFF"/>
                </a:solidFill>
                <a:latin typeface="Eastman Grotesque"/>
              </a:rPr>
              <a:t>z.B. Veränderung von Kundenverhalten</a:t>
            </a:r>
          </a:p>
          <a:p>
            <a:pPr marL="742950" indent="-742950">
              <a:lnSpc>
                <a:spcPts val="4165"/>
              </a:lnSpc>
              <a:buAutoNum type="arabicPeriod"/>
            </a:pPr>
            <a:endParaRPr lang="de-DE" sz="3600" b="1" dirty="0">
              <a:solidFill>
                <a:srgbClr val="FFFFFF"/>
              </a:solidFill>
              <a:latin typeface="Eastman Grotesque"/>
            </a:endParaRPr>
          </a:p>
          <a:p>
            <a:pPr>
              <a:lnSpc>
                <a:spcPts val="4165"/>
              </a:lnSpc>
            </a:pPr>
            <a:r>
              <a:rPr lang="de-DE" sz="2975" dirty="0">
                <a:solidFill>
                  <a:srgbClr val="FFFFFF"/>
                </a:solidFill>
                <a:latin typeface="Eastman Grotesque"/>
              </a:rPr>
              <a:t> </a:t>
            </a:r>
          </a:p>
        </p:txBody>
      </p:sp>
      <p:sp>
        <p:nvSpPr>
          <p:cNvPr id="16" name="TextBox 13">
            <a:extLst>
              <a:ext uri="{FF2B5EF4-FFF2-40B4-BE49-F238E27FC236}">
                <a16:creationId xmlns:a16="http://schemas.microsoft.com/office/drawing/2014/main" id="{721A4D4A-9F2B-4B9D-E8C6-B99450B27EA8}"/>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6146" name="Picture 2" descr="Infografik: Die Deutschen wollen nachhaltig leben | Statista">
            <a:extLst>
              <a:ext uri="{FF2B5EF4-FFF2-40B4-BE49-F238E27FC236}">
                <a16:creationId xmlns:a16="http://schemas.microsoft.com/office/drawing/2014/main" id="{E18B2E75-F19F-5551-8774-4DB6EADB3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5530" y="2963250"/>
            <a:ext cx="9144000" cy="65151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a16="http://schemas.microsoft.com/office/drawing/2014/main" id="{CA568D6A-75B6-B9BD-DFB1-CD31FF702DDE}"/>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spTree>
    <p:extLst>
      <p:ext uri="{BB962C8B-B14F-4D97-AF65-F5344CB8AC3E}">
        <p14:creationId xmlns:p14="http://schemas.microsoft.com/office/powerpoint/2010/main" val="479454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0" y="3211406"/>
            <a:ext cx="3887319" cy="5895973"/>
          </a:xfrm>
          <a:prstGeom prst="rect">
            <a:avLst/>
          </a:prstGeom>
        </p:spPr>
        <p:txBody>
          <a:bodyPr wrap="square" lIns="0" tIns="0" rIns="0" bIns="0" rtlCol="0" anchor="t">
            <a:spAutoFit/>
          </a:bodyPr>
          <a:lstStyle/>
          <a:p>
            <a:pPr marL="742950" indent="-742950">
              <a:lnSpc>
                <a:spcPts val="4165"/>
              </a:lnSpc>
              <a:buAutoNum type="arabicPeriod"/>
            </a:pPr>
            <a:r>
              <a:rPr lang="de-DE" sz="3600" b="1" dirty="0">
                <a:solidFill>
                  <a:srgbClr val="FFFFFF"/>
                </a:solidFill>
                <a:latin typeface="Eastman Grotesque"/>
              </a:rPr>
              <a:t>Marktrisiken</a:t>
            </a:r>
          </a:p>
          <a:p>
            <a:pPr>
              <a:lnSpc>
                <a:spcPts val="4165"/>
              </a:lnSpc>
            </a:pPr>
            <a:r>
              <a:rPr lang="de-DE" sz="2975" dirty="0">
                <a:solidFill>
                  <a:srgbClr val="FFFFFF"/>
                </a:solidFill>
                <a:latin typeface="Eastman Grotesque"/>
              </a:rPr>
              <a:t>z.B. sog. „</a:t>
            </a:r>
            <a:r>
              <a:rPr lang="de-DE" sz="2975" dirty="0" err="1">
                <a:solidFill>
                  <a:srgbClr val="FFFFFF"/>
                </a:solidFill>
                <a:latin typeface="Eastman Grotesque"/>
              </a:rPr>
              <a:t>stranded</a:t>
            </a:r>
            <a:r>
              <a:rPr lang="de-DE" sz="2975" dirty="0">
                <a:solidFill>
                  <a:srgbClr val="FFFFFF"/>
                </a:solidFill>
                <a:latin typeface="Eastman Grotesque"/>
              </a:rPr>
              <a:t> </a:t>
            </a:r>
            <a:r>
              <a:rPr lang="de-DE" sz="2975" dirty="0" err="1">
                <a:solidFill>
                  <a:srgbClr val="FFFFFF"/>
                </a:solidFill>
                <a:latin typeface="Eastman Grotesque"/>
              </a:rPr>
              <a:t>assets</a:t>
            </a:r>
            <a:r>
              <a:rPr lang="de-DE" sz="2975" dirty="0">
                <a:solidFill>
                  <a:srgbClr val="FFFFFF"/>
                </a:solidFill>
                <a:latin typeface="Eastman Grotesque"/>
              </a:rPr>
              <a:t>“, </a:t>
            </a:r>
            <a:r>
              <a:rPr lang="de-DE" sz="2975" dirty="0" err="1">
                <a:solidFill>
                  <a:srgbClr val="FFFFFF"/>
                </a:solidFill>
                <a:latin typeface="Eastman Grotesque"/>
              </a:rPr>
              <a:t>d.h.die</a:t>
            </a:r>
            <a:r>
              <a:rPr lang="de-DE" sz="2975" dirty="0">
                <a:solidFill>
                  <a:srgbClr val="FFFFFF"/>
                </a:solidFill>
                <a:latin typeface="Eastman Grotesque"/>
              </a:rPr>
              <a:t>  Bewertung von Vermögenswerten, z.B. durch die Abwertung von Vermögenswerten im Zusammenhang mit fossilen Brennstoffen (z.B. Kohlekraftwerke).</a:t>
            </a:r>
            <a:endParaRPr lang="de-DE" sz="3600" b="1" dirty="0">
              <a:solidFill>
                <a:srgbClr val="FFFFFF"/>
              </a:solidFill>
              <a:latin typeface="Eastman Grotesque"/>
            </a:endParaRPr>
          </a:p>
          <a:p>
            <a:pPr>
              <a:lnSpc>
                <a:spcPts val="4165"/>
              </a:lnSpc>
            </a:pPr>
            <a:r>
              <a:rPr lang="de-DE" sz="2975" dirty="0">
                <a:solidFill>
                  <a:srgbClr val="FFFFFF"/>
                </a:solidFill>
                <a:latin typeface="Eastman Grotesque"/>
              </a:rPr>
              <a:t> </a:t>
            </a:r>
          </a:p>
        </p:txBody>
      </p:sp>
      <p:sp>
        <p:nvSpPr>
          <p:cNvPr id="16" name="TextBox 13">
            <a:extLst>
              <a:ext uri="{FF2B5EF4-FFF2-40B4-BE49-F238E27FC236}">
                <a16:creationId xmlns:a16="http://schemas.microsoft.com/office/drawing/2014/main" id="{721A4D4A-9F2B-4B9D-E8C6-B99450B27EA8}"/>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9" name="TextBox 11">
            <a:extLst>
              <a:ext uri="{FF2B5EF4-FFF2-40B4-BE49-F238E27FC236}">
                <a16:creationId xmlns:a16="http://schemas.microsoft.com/office/drawing/2014/main" id="{CA568D6A-75B6-B9BD-DFB1-CD31FF702DDE}"/>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pic>
        <p:nvPicPr>
          <p:cNvPr id="20" name="Onlinemedien 19" title="Stranded Assets | Plan It Green">
            <a:hlinkClick r:id="" action="ppaction://media"/>
            <a:extLst>
              <a:ext uri="{FF2B5EF4-FFF2-40B4-BE49-F238E27FC236}">
                <a16:creationId xmlns:a16="http://schemas.microsoft.com/office/drawing/2014/main" id="{ED8F9D22-A2CB-E76B-356B-C4E6A29AFB28}"/>
              </a:ext>
            </a:extLst>
          </p:cNvPr>
          <p:cNvPicPr>
            <a:picLocks noRot="1" noChangeAspect="1"/>
          </p:cNvPicPr>
          <p:nvPr>
            <a:videoFile r:link="rId1"/>
          </p:nvPr>
        </p:nvPicPr>
        <p:blipFill>
          <a:blip r:embed="rId5"/>
          <a:stretch>
            <a:fillRect/>
          </a:stretch>
        </p:blipFill>
        <p:spPr>
          <a:xfrm>
            <a:off x="7462212" y="3305652"/>
            <a:ext cx="8534284" cy="4821870"/>
          </a:xfrm>
          <a:prstGeom prst="rect">
            <a:avLst/>
          </a:prstGeom>
        </p:spPr>
      </p:pic>
    </p:spTree>
    <p:extLst>
      <p:ext uri="{BB962C8B-B14F-4D97-AF65-F5344CB8AC3E}">
        <p14:creationId xmlns:p14="http://schemas.microsoft.com/office/powerpoint/2010/main" val="338551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7899A908-C140-B6D7-D8F1-FDD080CEF3D0}"/>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19" name="TextBox 15">
            <a:extLst>
              <a:ext uri="{FF2B5EF4-FFF2-40B4-BE49-F238E27FC236}">
                <a16:creationId xmlns:a16="http://schemas.microsoft.com/office/drawing/2014/main" id="{53FDE083-946E-EB90-E485-486E0D4F670A}"/>
              </a:ext>
            </a:extLst>
          </p:cNvPr>
          <p:cNvSpPr txBox="1"/>
          <p:nvPr/>
        </p:nvSpPr>
        <p:spPr>
          <a:xfrm>
            <a:off x="2665881" y="3211406"/>
            <a:ext cx="3740828" cy="2664319"/>
          </a:xfrm>
          <a:prstGeom prst="rect">
            <a:avLst/>
          </a:prstGeom>
        </p:spPr>
        <p:txBody>
          <a:bodyPr wrap="square" lIns="0" tIns="0" rIns="0" bIns="0" rtlCol="0" anchor="t">
            <a:spAutoFit/>
          </a:bodyPr>
          <a:lstStyle/>
          <a:p>
            <a:pPr>
              <a:lnSpc>
                <a:spcPts val="4165"/>
              </a:lnSpc>
            </a:pPr>
            <a:r>
              <a:rPr lang="de-DE" sz="3600" b="1" dirty="0">
                <a:solidFill>
                  <a:srgbClr val="FFFFFF"/>
                </a:solidFill>
                <a:latin typeface="Eastman Grotesque"/>
              </a:rPr>
              <a:t>2. Politische und rechtliche Risiken</a:t>
            </a:r>
          </a:p>
          <a:p>
            <a:pPr>
              <a:lnSpc>
                <a:spcPts val="4165"/>
              </a:lnSpc>
            </a:pPr>
            <a:r>
              <a:rPr lang="de-DE" sz="2975" dirty="0">
                <a:solidFill>
                  <a:srgbClr val="FFFFFF"/>
                </a:solidFill>
                <a:latin typeface="Eastman Grotesque"/>
              </a:rPr>
              <a:t> </a:t>
            </a:r>
          </a:p>
          <a:p>
            <a:pPr marL="742950" indent="-742950">
              <a:lnSpc>
                <a:spcPts val="4165"/>
              </a:lnSpc>
              <a:buAutoNum type="arabicPeriod"/>
            </a:pPr>
            <a:endParaRPr lang="de-DE" sz="3600" b="1" dirty="0">
              <a:solidFill>
                <a:srgbClr val="FFFFFF"/>
              </a:solidFill>
              <a:latin typeface="Eastman Grotesque"/>
            </a:endParaRPr>
          </a:p>
          <a:p>
            <a:pPr>
              <a:lnSpc>
                <a:spcPts val="4165"/>
              </a:lnSpc>
            </a:pPr>
            <a:r>
              <a:rPr lang="de-DE" sz="2975" dirty="0">
                <a:solidFill>
                  <a:srgbClr val="FFFFFF"/>
                </a:solidFill>
                <a:latin typeface="Eastman Grotesque"/>
              </a:rPr>
              <a:t> </a:t>
            </a:r>
          </a:p>
        </p:txBody>
      </p:sp>
      <p:pic>
        <p:nvPicPr>
          <p:cNvPr id="1032" name="Picture 8">
            <a:extLst>
              <a:ext uri="{FF2B5EF4-FFF2-40B4-BE49-F238E27FC236}">
                <a16:creationId xmlns:a16="http://schemas.microsoft.com/office/drawing/2014/main" id="{8AC55E23-CF46-658D-6EBF-BDD7F7D03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3829" y="3004600"/>
            <a:ext cx="11096662" cy="6228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2-Steuer - Vermieter ab 2023 an Mehrkosten beteiligt">
            <a:extLst>
              <a:ext uri="{FF2B5EF4-FFF2-40B4-BE49-F238E27FC236}">
                <a16:creationId xmlns:a16="http://schemas.microsoft.com/office/drawing/2014/main" id="{4F94BE56-B9D9-E741-BA95-3143CF6E15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9588" y="5068556"/>
            <a:ext cx="4233413" cy="284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a16="http://schemas.microsoft.com/office/drawing/2014/main" id="{81520305-75F5-A8CD-3AA2-57A68DD3FF91}"/>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spTree>
    <p:extLst>
      <p:ext uri="{BB962C8B-B14F-4D97-AF65-F5344CB8AC3E}">
        <p14:creationId xmlns:p14="http://schemas.microsoft.com/office/powerpoint/2010/main" val="4157491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7899A908-C140-B6D7-D8F1-FDD080CEF3D0}"/>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19" name="TextBox 15">
            <a:extLst>
              <a:ext uri="{FF2B5EF4-FFF2-40B4-BE49-F238E27FC236}">
                <a16:creationId xmlns:a16="http://schemas.microsoft.com/office/drawing/2014/main" id="{53FDE083-946E-EB90-E485-486E0D4F670A}"/>
              </a:ext>
            </a:extLst>
          </p:cNvPr>
          <p:cNvSpPr txBox="1"/>
          <p:nvPr/>
        </p:nvSpPr>
        <p:spPr>
          <a:xfrm>
            <a:off x="2665881" y="3211406"/>
            <a:ext cx="3740828" cy="2664319"/>
          </a:xfrm>
          <a:prstGeom prst="rect">
            <a:avLst/>
          </a:prstGeom>
        </p:spPr>
        <p:txBody>
          <a:bodyPr wrap="square" lIns="0" tIns="0" rIns="0" bIns="0" rtlCol="0" anchor="t">
            <a:spAutoFit/>
          </a:bodyPr>
          <a:lstStyle/>
          <a:p>
            <a:pPr>
              <a:lnSpc>
                <a:spcPts val="4165"/>
              </a:lnSpc>
            </a:pPr>
            <a:r>
              <a:rPr lang="de-DE" sz="3600" b="1" dirty="0">
                <a:solidFill>
                  <a:srgbClr val="FFFFFF"/>
                </a:solidFill>
                <a:latin typeface="Eastman Grotesque"/>
              </a:rPr>
              <a:t>2. Politische und rechtliche Risiken</a:t>
            </a:r>
          </a:p>
          <a:p>
            <a:pPr>
              <a:lnSpc>
                <a:spcPts val="4165"/>
              </a:lnSpc>
            </a:pPr>
            <a:r>
              <a:rPr lang="de-DE" sz="2975" dirty="0">
                <a:solidFill>
                  <a:srgbClr val="FFFFFF"/>
                </a:solidFill>
                <a:latin typeface="Eastman Grotesque"/>
              </a:rPr>
              <a:t> </a:t>
            </a:r>
          </a:p>
          <a:p>
            <a:pPr marL="742950" indent="-742950">
              <a:lnSpc>
                <a:spcPts val="4165"/>
              </a:lnSpc>
              <a:buAutoNum type="arabicPeriod"/>
            </a:pPr>
            <a:endParaRPr lang="de-DE" sz="3600" b="1" dirty="0">
              <a:solidFill>
                <a:srgbClr val="FFFFFF"/>
              </a:solidFill>
              <a:latin typeface="Eastman Grotesque"/>
            </a:endParaRPr>
          </a:p>
          <a:p>
            <a:pPr>
              <a:lnSpc>
                <a:spcPts val="4165"/>
              </a:lnSpc>
            </a:pPr>
            <a:r>
              <a:rPr lang="de-DE" sz="2975" dirty="0">
                <a:solidFill>
                  <a:srgbClr val="FFFFFF"/>
                </a:solidFill>
                <a:latin typeface="Eastman Grotesque"/>
              </a:rPr>
              <a:t> </a:t>
            </a:r>
          </a:p>
        </p:txBody>
      </p:sp>
      <p:pic>
        <p:nvPicPr>
          <p:cNvPr id="15" name="Grafik 14">
            <a:extLst>
              <a:ext uri="{FF2B5EF4-FFF2-40B4-BE49-F238E27FC236}">
                <a16:creationId xmlns:a16="http://schemas.microsoft.com/office/drawing/2014/main" id="{862D2E8A-6B34-56A7-6D51-9413A77392AE}"/>
              </a:ext>
            </a:extLst>
          </p:cNvPr>
          <p:cNvPicPr>
            <a:picLocks noChangeAspect="1"/>
          </p:cNvPicPr>
          <p:nvPr/>
        </p:nvPicPr>
        <p:blipFill>
          <a:blip r:embed="rId4"/>
          <a:stretch>
            <a:fillRect/>
          </a:stretch>
        </p:blipFill>
        <p:spPr>
          <a:xfrm>
            <a:off x="7192875" y="3907147"/>
            <a:ext cx="8886825" cy="1343025"/>
          </a:xfrm>
          <a:prstGeom prst="rect">
            <a:avLst/>
          </a:prstGeom>
        </p:spPr>
      </p:pic>
      <p:pic>
        <p:nvPicPr>
          <p:cNvPr id="18" name="Grafik 17">
            <a:extLst>
              <a:ext uri="{FF2B5EF4-FFF2-40B4-BE49-F238E27FC236}">
                <a16:creationId xmlns:a16="http://schemas.microsoft.com/office/drawing/2014/main" id="{8B7E715D-3A6C-B24B-E53F-B7EB2141900D}"/>
              </a:ext>
            </a:extLst>
          </p:cNvPr>
          <p:cNvPicPr>
            <a:picLocks noChangeAspect="1"/>
          </p:cNvPicPr>
          <p:nvPr/>
        </p:nvPicPr>
        <p:blipFill rotWithShape="1">
          <a:blip r:embed="rId5"/>
          <a:srcRect b="52178"/>
          <a:stretch/>
        </p:blipFill>
        <p:spPr>
          <a:xfrm>
            <a:off x="3086098" y="5817266"/>
            <a:ext cx="9853288" cy="1368000"/>
          </a:xfrm>
          <a:prstGeom prst="rect">
            <a:avLst/>
          </a:prstGeom>
        </p:spPr>
      </p:pic>
      <p:pic>
        <p:nvPicPr>
          <p:cNvPr id="20" name="Grafik 19">
            <a:extLst>
              <a:ext uri="{FF2B5EF4-FFF2-40B4-BE49-F238E27FC236}">
                <a16:creationId xmlns:a16="http://schemas.microsoft.com/office/drawing/2014/main" id="{5542B124-6031-E3CE-0CB8-58DE6EB46ED2}"/>
              </a:ext>
            </a:extLst>
          </p:cNvPr>
          <p:cNvPicPr>
            <a:picLocks noChangeAspect="1"/>
          </p:cNvPicPr>
          <p:nvPr/>
        </p:nvPicPr>
        <p:blipFill rotWithShape="1">
          <a:blip r:embed="rId5"/>
          <a:srcRect t="41576"/>
          <a:stretch/>
        </p:blipFill>
        <p:spPr>
          <a:xfrm>
            <a:off x="8163976" y="7455460"/>
            <a:ext cx="9550819" cy="1620000"/>
          </a:xfrm>
          <a:prstGeom prst="rect">
            <a:avLst/>
          </a:prstGeom>
        </p:spPr>
      </p:pic>
      <p:sp>
        <p:nvSpPr>
          <p:cNvPr id="9" name="TextBox 11">
            <a:extLst>
              <a:ext uri="{FF2B5EF4-FFF2-40B4-BE49-F238E27FC236}">
                <a16:creationId xmlns:a16="http://schemas.microsoft.com/office/drawing/2014/main" id="{F0D2114A-D3DA-1DB8-ADC4-DDD69F5BACC1}"/>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spTree>
    <p:extLst>
      <p:ext uri="{BB962C8B-B14F-4D97-AF65-F5344CB8AC3E}">
        <p14:creationId xmlns:p14="http://schemas.microsoft.com/office/powerpoint/2010/main" val="215217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3741537"/>
          </a:xfrm>
          <a:prstGeom prst="rect">
            <a:avLst/>
          </a:prstGeom>
        </p:spPr>
        <p:txBody>
          <a:bodyPr lIns="0" tIns="0" rIns="0" bIns="0" rtlCol="0" anchor="t">
            <a:spAutoFit/>
          </a:bodyPr>
          <a:lstStyle/>
          <a:p>
            <a:pPr>
              <a:lnSpc>
                <a:spcPts val="4165"/>
              </a:lnSpc>
            </a:pPr>
            <a:r>
              <a:rPr lang="de-DE" sz="3600" b="1" dirty="0">
                <a:solidFill>
                  <a:srgbClr val="FFFFFF"/>
                </a:solidFill>
                <a:latin typeface="Eastman Grotesque"/>
              </a:rPr>
              <a:t>3. Technologierisiken</a:t>
            </a:r>
            <a:endParaRPr lang="de-DE" sz="2975" b="1" dirty="0">
              <a:solidFill>
                <a:srgbClr val="FFFFFF"/>
              </a:solidFill>
              <a:latin typeface="Eastman Grotesque"/>
            </a:endParaRPr>
          </a:p>
          <a:p>
            <a:pPr>
              <a:lnSpc>
                <a:spcPts val="4165"/>
              </a:lnSpc>
            </a:pPr>
            <a:r>
              <a:rPr lang="de-DE" sz="2975" dirty="0">
                <a:solidFill>
                  <a:srgbClr val="FFFFFF"/>
                </a:solidFill>
                <a:latin typeface="Eastman Grotesque"/>
              </a:rPr>
              <a:t>z.B. die Entwicklung von neuen, weniger CO2-ausstoßenden Technologien bzw. die Substituierung von derzeitigen Technologien</a:t>
            </a:r>
          </a:p>
          <a:p>
            <a:pPr>
              <a:lnSpc>
                <a:spcPts val="4165"/>
              </a:lnSpc>
            </a:pPr>
            <a:r>
              <a:rPr lang="de-DE" sz="2975" dirty="0">
                <a:solidFill>
                  <a:srgbClr val="FFFFFF"/>
                </a:solidFill>
                <a:latin typeface="Eastman Grotesque"/>
              </a:rPr>
              <a:t>Das Produkt eines Unternehmens könnte durch ein emissionsärmeres Produkt, was aufgrund einer neuen </a:t>
            </a:r>
          </a:p>
          <a:p>
            <a:pPr>
              <a:lnSpc>
                <a:spcPts val="4165"/>
              </a:lnSpc>
            </a:pPr>
            <a:r>
              <a:rPr lang="de-DE" sz="2975" dirty="0">
                <a:solidFill>
                  <a:srgbClr val="FFFFFF"/>
                </a:solidFill>
                <a:latin typeface="Eastman Grotesque"/>
              </a:rPr>
              <a:t>Technologie auf den Markt kommt, </a:t>
            </a:r>
          </a:p>
          <a:p>
            <a:pPr>
              <a:lnSpc>
                <a:spcPts val="4165"/>
              </a:lnSpc>
            </a:pPr>
            <a:r>
              <a:rPr lang="de-DE" sz="2975" dirty="0">
                <a:solidFill>
                  <a:srgbClr val="FFFFFF"/>
                </a:solidFill>
                <a:latin typeface="Eastman Grotesque"/>
              </a:rPr>
              <a:t>verdrängt werden.</a:t>
            </a:r>
          </a:p>
        </p:txBody>
      </p:sp>
      <p:sp>
        <p:nvSpPr>
          <p:cNvPr id="16" name="TextBox 13">
            <a:extLst>
              <a:ext uri="{FF2B5EF4-FFF2-40B4-BE49-F238E27FC236}">
                <a16:creationId xmlns:a16="http://schemas.microsoft.com/office/drawing/2014/main" id="{47A2F76F-F621-018D-2C42-DC5DAE0B0DFF}"/>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3074" name="Picture 2" descr="Wird die Nutzung von KI Arbeitsplätze vernichten? | OCS Spedition GmbH">
            <a:extLst>
              <a:ext uri="{FF2B5EF4-FFF2-40B4-BE49-F238E27FC236}">
                <a16:creationId xmlns:a16="http://schemas.microsoft.com/office/drawing/2014/main" id="{506002F2-0AC8-3D2D-18FF-12072ACDE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5542" y="5459623"/>
            <a:ext cx="7416000" cy="38817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rd ChatGPT meinen Job übernehmen? - YouTube">
            <a:extLst>
              <a:ext uri="{FF2B5EF4-FFF2-40B4-BE49-F238E27FC236}">
                <a16:creationId xmlns:a16="http://schemas.microsoft.com/office/drawing/2014/main" id="{3D77D6B8-6719-6C5E-6D4B-65233D8683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046" r="10511" b="13898"/>
          <a:stretch/>
        </p:blipFill>
        <p:spPr bwMode="auto">
          <a:xfrm>
            <a:off x="3707370" y="6952943"/>
            <a:ext cx="5455268" cy="320292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a16="http://schemas.microsoft.com/office/drawing/2014/main" id="{BE9C8F5A-7204-F253-6170-284F06BCBB1C}"/>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spTree>
    <p:extLst>
      <p:ext uri="{BB962C8B-B14F-4D97-AF65-F5344CB8AC3E}">
        <p14:creationId xmlns:p14="http://schemas.microsoft.com/office/powerpoint/2010/main" val="3381336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7899A908-C140-B6D7-D8F1-FDD080CEF3D0}"/>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9" name="Grafik 8">
            <a:extLst>
              <a:ext uri="{FF2B5EF4-FFF2-40B4-BE49-F238E27FC236}">
                <a16:creationId xmlns:a16="http://schemas.microsoft.com/office/drawing/2014/main" id="{8BCD08EA-7972-BC48-80CB-5E88B7050F93}"/>
              </a:ext>
            </a:extLst>
          </p:cNvPr>
          <p:cNvPicPr>
            <a:picLocks noChangeAspect="1"/>
          </p:cNvPicPr>
          <p:nvPr/>
        </p:nvPicPr>
        <p:blipFill>
          <a:blip r:embed="rId4"/>
          <a:stretch>
            <a:fillRect/>
          </a:stretch>
        </p:blipFill>
        <p:spPr>
          <a:xfrm>
            <a:off x="590206" y="722291"/>
            <a:ext cx="3857721" cy="1656000"/>
          </a:xfrm>
          <a:prstGeom prst="rect">
            <a:avLst/>
          </a:prstGeom>
        </p:spPr>
      </p:pic>
      <p:pic>
        <p:nvPicPr>
          <p:cNvPr id="1026" name="Picture 2" descr="Abgasskandal vor Gericht: 470.000 Diesel-Fahrer klagen gegen VW - YouTube">
            <a:extLst>
              <a:ext uri="{FF2B5EF4-FFF2-40B4-BE49-F238E27FC236}">
                <a16:creationId xmlns:a16="http://schemas.microsoft.com/office/drawing/2014/main" id="{5F90960D-C900-FECC-6833-6AFEF1B006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8582" y="6061897"/>
            <a:ext cx="5888000" cy="331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epwater Horizon - 7 Fakten, die ihr noch nicht kanntet">
            <a:extLst>
              <a:ext uri="{FF2B5EF4-FFF2-40B4-BE49-F238E27FC236}">
                <a16:creationId xmlns:a16="http://schemas.microsoft.com/office/drawing/2014/main" id="{8668DDBD-59BA-1735-ADC5-5DE336127A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82400" y="2894445"/>
            <a:ext cx="6372000" cy="3058560"/>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k 16">
            <a:extLst>
              <a:ext uri="{FF2B5EF4-FFF2-40B4-BE49-F238E27FC236}">
                <a16:creationId xmlns:a16="http://schemas.microsoft.com/office/drawing/2014/main" id="{5090C135-FD49-2EE1-8478-CCE4AEAE2C4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0137" t="36153" r="9413" b="7954"/>
          <a:stretch/>
        </p:blipFill>
        <p:spPr>
          <a:xfrm>
            <a:off x="12344401" y="6362700"/>
            <a:ext cx="5181600" cy="2916000"/>
          </a:xfrm>
          <a:prstGeom prst="rect">
            <a:avLst/>
          </a:prstGeom>
        </p:spPr>
      </p:pic>
      <p:sp>
        <p:nvSpPr>
          <p:cNvPr id="19" name="TextBox 15">
            <a:extLst>
              <a:ext uri="{FF2B5EF4-FFF2-40B4-BE49-F238E27FC236}">
                <a16:creationId xmlns:a16="http://schemas.microsoft.com/office/drawing/2014/main" id="{53FDE083-946E-EB90-E485-486E0D4F670A}"/>
              </a:ext>
            </a:extLst>
          </p:cNvPr>
          <p:cNvSpPr txBox="1"/>
          <p:nvPr/>
        </p:nvSpPr>
        <p:spPr>
          <a:xfrm>
            <a:off x="2665880" y="3211406"/>
            <a:ext cx="9130083" cy="3202928"/>
          </a:xfrm>
          <a:prstGeom prst="rect">
            <a:avLst/>
          </a:prstGeom>
        </p:spPr>
        <p:txBody>
          <a:bodyPr wrap="square" lIns="0" tIns="0" rIns="0" bIns="0" rtlCol="0" anchor="t">
            <a:spAutoFit/>
          </a:bodyPr>
          <a:lstStyle/>
          <a:p>
            <a:pPr>
              <a:lnSpc>
                <a:spcPts val="4165"/>
              </a:lnSpc>
            </a:pPr>
            <a:r>
              <a:rPr lang="de-DE" sz="3600" b="1" dirty="0">
                <a:solidFill>
                  <a:srgbClr val="FFFFFF"/>
                </a:solidFill>
                <a:latin typeface="Eastman Grotesque"/>
              </a:rPr>
              <a:t>4. Reputationsrisiken</a:t>
            </a:r>
          </a:p>
          <a:p>
            <a:pPr>
              <a:lnSpc>
                <a:spcPts val="4165"/>
              </a:lnSpc>
            </a:pPr>
            <a:r>
              <a:rPr lang="de-DE" sz="2975" dirty="0">
                <a:solidFill>
                  <a:srgbClr val="FFFFFF"/>
                </a:solidFill>
                <a:latin typeface="Eastman Grotesque"/>
              </a:rPr>
              <a:t>Negativschlagzeilen können Ruf des Unternehmens schädigen, Auswirkungen auf die Wahrnehmung </a:t>
            </a:r>
          </a:p>
          <a:p>
            <a:pPr>
              <a:lnSpc>
                <a:spcPts val="4165"/>
              </a:lnSpc>
            </a:pPr>
            <a:r>
              <a:rPr lang="de-DE" sz="2975" dirty="0">
                <a:solidFill>
                  <a:srgbClr val="FFFFFF"/>
                </a:solidFill>
                <a:latin typeface="Eastman Grotesque"/>
              </a:rPr>
              <a:t>seiner „ESG-Leistung“ haben sowie Haftung auslösen</a:t>
            </a:r>
          </a:p>
          <a:p>
            <a:pPr marL="742950" indent="-742950">
              <a:lnSpc>
                <a:spcPts val="4165"/>
              </a:lnSpc>
              <a:buAutoNum type="arabicPeriod"/>
            </a:pPr>
            <a:endParaRPr lang="de-DE" sz="3600" b="1" dirty="0">
              <a:solidFill>
                <a:srgbClr val="FFFFFF"/>
              </a:solidFill>
              <a:latin typeface="Eastman Grotesque"/>
            </a:endParaRPr>
          </a:p>
          <a:p>
            <a:pPr>
              <a:lnSpc>
                <a:spcPts val="4165"/>
              </a:lnSpc>
            </a:pPr>
            <a:r>
              <a:rPr lang="de-DE" sz="2975" dirty="0">
                <a:solidFill>
                  <a:srgbClr val="FFFFFF"/>
                </a:solidFill>
                <a:latin typeface="Eastman Grotesque"/>
              </a:rPr>
              <a:t> </a:t>
            </a:r>
          </a:p>
        </p:txBody>
      </p:sp>
      <p:pic>
        <p:nvPicPr>
          <p:cNvPr id="2050" name="Picture 2" descr="ESRS-Regeln der EU: Deutschland sollte auf ein Veto hinwirken">
            <a:extLst>
              <a:ext uri="{FF2B5EF4-FFF2-40B4-BE49-F238E27FC236}">
                <a16:creationId xmlns:a16="http://schemas.microsoft.com/office/drawing/2014/main" id="{634998BA-3F0F-26C4-5B8C-168C33D5D47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69" r="12120"/>
          <a:stretch/>
        </p:blipFill>
        <p:spPr bwMode="auto">
          <a:xfrm>
            <a:off x="115251" y="6391923"/>
            <a:ext cx="4974986" cy="34194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a:extLst>
              <a:ext uri="{FF2B5EF4-FFF2-40B4-BE49-F238E27FC236}">
                <a16:creationId xmlns:a16="http://schemas.microsoft.com/office/drawing/2014/main" id="{76BB5F73-B38E-F07F-1BB7-CB18BCC3D3E1}"/>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spTree>
    <p:extLst>
      <p:ext uri="{BB962C8B-B14F-4D97-AF65-F5344CB8AC3E}">
        <p14:creationId xmlns:p14="http://schemas.microsoft.com/office/powerpoint/2010/main" val="4231231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0" y="9436511"/>
            <a:ext cx="18288000" cy="850489"/>
            <a:chOff x="0" y="0"/>
            <a:chExt cx="4816593" cy="223997"/>
          </a:xfrm>
        </p:grpSpPr>
        <p:sp>
          <p:nvSpPr>
            <p:cNvPr id="10" name="Freeform 10"/>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9" name="Group 19"/>
          <p:cNvGrpSpPr/>
          <p:nvPr/>
        </p:nvGrpSpPr>
        <p:grpSpPr>
          <a:xfrm>
            <a:off x="4193645" y="6467116"/>
            <a:ext cx="9900710" cy="779184"/>
            <a:chOff x="0" y="0"/>
            <a:chExt cx="3381346" cy="266111"/>
          </a:xfrm>
        </p:grpSpPr>
        <p:sp>
          <p:nvSpPr>
            <p:cNvPr id="20" name="Freeform 20"/>
            <p:cNvSpPr/>
            <p:nvPr/>
          </p:nvSpPr>
          <p:spPr>
            <a:xfrm>
              <a:off x="0" y="0"/>
              <a:ext cx="3381346" cy="266111"/>
            </a:xfrm>
            <a:custGeom>
              <a:avLst/>
              <a:gdLst/>
              <a:ahLst/>
              <a:cxnLst/>
              <a:rect l="l" t="t" r="r" b="b"/>
              <a:pathLst>
                <a:path w="3381346" h="266111">
                  <a:moveTo>
                    <a:pt x="39880" y="0"/>
                  </a:moveTo>
                  <a:lnTo>
                    <a:pt x="3341466" y="0"/>
                  </a:lnTo>
                  <a:cubicBezTo>
                    <a:pt x="3363491" y="0"/>
                    <a:pt x="3381346" y="17855"/>
                    <a:pt x="3381346" y="39880"/>
                  </a:cubicBezTo>
                  <a:lnTo>
                    <a:pt x="3381346" y="226232"/>
                  </a:lnTo>
                  <a:cubicBezTo>
                    <a:pt x="3381346" y="248257"/>
                    <a:pt x="3363491" y="266111"/>
                    <a:pt x="3341466" y="266111"/>
                  </a:cubicBezTo>
                  <a:lnTo>
                    <a:pt x="39880" y="266111"/>
                  </a:lnTo>
                  <a:cubicBezTo>
                    <a:pt x="17855" y="266111"/>
                    <a:pt x="0" y="248257"/>
                    <a:pt x="0" y="226232"/>
                  </a:cubicBezTo>
                  <a:lnTo>
                    <a:pt x="0" y="39880"/>
                  </a:lnTo>
                  <a:cubicBezTo>
                    <a:pt x="0" y="17855"/>
                    <a:pt x="17855" y="0"/>
                    <a:pt x="39880" y="0"/>
                  </a:cubicBezTo>
                  <a:close/>
                </a:path>
              </a:pathLst>
            </a:custGeom>
            <a:solidFill>
              <a:srgbClr val="000000">
                <a:alpha val="35686"/>
              </a:srgbClr>
            </a:solidFill>
          </p:spPr>
          <p:txBody>
            <a:bodyPr/>
            <a:lstStyle/>
            <a:p>
              <a:endParaRPr lang="en-BE"/>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193645" y="7474008"/>
            <a:ext cx="9900710" cy="779184"/>
            <a:chOff x="0" y="0"/>
            <a:chExt cx="3381346" cy="266111"/>
          </a:xfrm>
        </p:grpSpPr>
        <p:sp>
          <p:nvSpPr>
            <p:cNvPr id="23" name="Freeform 23"/>
            <p:cNvSpPr/>
            <p:nvPr/>
          </p:nvSpPr>
          <p:spPr>
            <a:xfrm>
              <a:off x="0" y="0"/>
              <a:ext cx="3381346" cy="266111"/>
            </a:xfrm>
            <a:custGeom>
              <a:avLst/>
              <a:gdLst/>
              <a:ahLst/>
              <a:cxnLst/>
              <a:rect l="l" t="t" r="r" b="b"/>
              <a:pathLst>
                <a:path w="3381346" h="266111">
                  <a:moveTo>
                    <a:pt x="39880" y="0"/>
                  </a:moveTo>
                  <a:lnTo>
                    <a:pt x="3341466" y="0"/>
                  </a:lnTo>
                  <a:cubicBezTo>
                    <a:pt x="3363491" y="0"/>
                    <a:pt x="3381346" y="17855"/>
                    <a:pt x="3381346" y="39880"/>
                  </a:cubicBezTo>
                  <a:lnTo>
                    <a:pt x="3381346" y="226232"/>
                  </a:lnTo>
                  <a:cubicBezTo>
                    <a:pt x="3381346" y="248257"/>
                    <a:pt x="3363491" y="266111"/>
                    <a:pt x="3341466" y="266111"/>
                  </a:cubicBezTo>
                  <a:lnTo>
                    <a:pt x="39880" y="266111"/>
                  </a:lnTo>
                  <a:cubicBezTo>
                    <a:pt x="17855" y="266111"/>
                    <a:pt x="0" y="248257"/>
                    <a:pt x="0" y="226232"/>
                  </a:cubicBezTo>
                  <a:lnTo>
                    <a:pt x="0" y="39880"/>
                  </a:lnTo>
                  <a:cubicBezTo>
                    <a:pt x="0" y="17855"/>
                    <a:pt x="17855" y="0"/>
                    <a:pt x="39880" y="0"/>
                  </a:cubicBezTo>
                  <a:close/>
                </a:path>
              </a:pathLst>
            </a:custGeom>
            <a:solidFill>
              <a:srgbClr val="000000">
                <a:alpha val="35686"/>
              </a:srgbClr>
            </a:solidFill>
          </p:spPr>
          <p:txBody>
            <a:bodyPr/>
            <a:lstStyle/>
            <a:p>
              <a:endParaRPr lang="en-BE"/>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193645" y="8481792"/>
            <a:ext cx="9900710" cy="779184"/>
            <a:chOff x="0" y="0"/>
            <a:chExt cx="3381346" cy="266111"/>
          </a:xfrm>
        </p:grpSpPr>
        <p:sp>
          <p:nvSpPr>
            <p:cNvPr id="26" name="Freeform 26"/>
            <p:cNvSpPr/>
            <p:nvPr/>
          </p:nvSpPr>
          <p:spPr>
            <a:xfrm>
              <a:off x="0" y="0"/>
              <a:ext cx="3381346" cy="266111"/>
            </a:xfrm>
            <a:custGeom>
              <a:avLst/>
              <a:gdLst/>
              <a:ahLst/>
              <a:cxnLst/>
              <a:rect l="l" t="t" r="r" b="b"/>
              <a:pathLst>
                <a:path w="3381346" h="266111">
                  <a:moveTo>
                    <a:pt x="39880" y="0"/>
                  </a:moveTo>
                  <a:lnTo>
                    <a:pt x="3341466" y="0"/>
                  </a:lnTo>
                  <a:cubicBezTo>
                    <a:pt x="3363491" y="0"/>
                    <a:pt x="3381346" y="17855"/>
                    <a:pt x="3381346" y="39880"/>
                  </a:cubicBezTo>
                  <a:lnTo>
                    <a:pt x="3381346" y="226232"/>
                  </a:lnTo>
                  <a:cubicBezTo>
                    <a:pt x="3381346" y="248257"/>
                    <a:pt x="3363491" y="266111"/>
                    <a:pt x="3341466" y="266111"/>
                  </a:cubicBezTo>
                  <a:lnTo>
                    <a:pt x="39880" y="266111"/>
                  </a:lnTo>
                  <a:cubicBezTo>
                    <a:pt x="17855" y="266111"/>
                    <a:pt x="0" y="248257"/>
                    <a:pt x="0" y="226232"/>
                  </a:cubicBezTo>
                  <a:lnTo>
                    <a:pt x="0" y="39880"/>
                  </a:lnTo>
                  <a:cubicBezTo>
                    <a:pt x="0" y="17855"/>
                    <a:pt x="17855" y="0"/>
                    <a:pt x="39880" y="0"/>
                  </a:cubicBezTo>
                  <a:close/>
                </a:path>
              </a:pathLst>
            </a:custGeom>
            <a:solidFill>
              <a:srgbClr val="000000">
                <a:alpha val="35686"/>
              </a:srgbClr>
            </a:solidFill>
          </p:spPr>
          <p:txBody>
            <a:bodyPr/>
            <a:lstStyle/>
            <a:p>
              <a:endParaRPr lang="en-BE"/>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0" name="Freeform 30"/>
          <p:cNvSpPr/>
          <p:nvPr/>
        </p:nvSpPr>
        <p:spPr>
          <a:xfrm>
            <a:off x="4845556" y="5528392"/>
            <a:ext cx="626545" cy="641788"/>
          </a:xfrm>
          <a:custGeom>
            <a:avLst/>
            <a:gdLst/>
            <a:ahLst/>
            <a:cxnLst/>
            <a:rect l="l" t="t" r="r" b="b"/>
            <a:pathLst>
              <a:path w="626545" h="641788">
                <a:moveTo>
                  <a:pt x="0" y="0"/>
                </a:moveTo>
                <a:lnTo>
                  <a:pt x="626546" y="0"/>
                </a:lnTo>
                <a:lnTo>
                  <a:pt x="626546" y="641788"/>
                </a:lnTo>
                <a:lnTo>
                  <a:pt x="0" y="6417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31" name="Freeform 31"/>
          <p:cNvSpPr/>
          <p:nvPr/>
        </p:nvSpPr>
        <p:spPr>
          <a:xfrm>
            <a:off x="4824344" y="6560538"/>
            <a:ext cx="595440" cy="595440"/>
          </a:xfrm>
          <a:custGeom>
            <a:avLst/>
            <a:gdLst/>
            <a:ahLst/>
            <a:cxnLst/>
            <a:rect l="l" t="t" r="r" b="b"/>
            <a:pathLst>
              <a:path w="595440" h="595440">
                <a:moveTo>
                  <a:pt x="0" y="0"/>
                </a:moveTo>
                <a:lnTo>
                  <a:pt x="595440" y="0"/>
                </a:lnTo>
                <a:lnTo>
                  <a:pt x="595440" y="595439"/>
                </a:lnTo>
                <a:lnTo>
                  <a:pt x="0" y="595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BE"/>
          </a:p>
        </p:txBody>
      </p:sp>
      <p:sp>
        <p:nvSpPr>
          <p:cNvPr id="32" name="Freeform 32"/>
          <p:cNvSpPr/>
          <p:nvPr/>
        </p:nvSpPr>
        <p:spPr>
          <a:xfrm>
            <a:off x="4780772" y="7595712"/>
            <a:ext cx="612712" cy="588204"/>
          </a:xfrm>
          <a:custGeom>
            <a:avLst/>
            <a:gdLst/>
            <a:ahLst/>
            <a:cxnLst/>
            <a:rect l="l" t="t" r="r" b="b"/>
            <a:pathLst>
              <a:path w="612712" h="588204">
                <a:moveTo>
                  <a:pt x="0" y="0"/>
                </a:moveTo>
                <a:lnTo>
                  <a:pt x="612712" y="0"/>
                </a:lnTo>
                <a:lnTo>
                  <a:pt x="612712" y="588204"/>
                </a:lnTo>
                <a:lnTo>
                  <a:pt x="0" y="588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BE"/>
          </a:p>
        </p:txBody>
      </p:sp>
      <p:sp>
        <p:nvSpPr>
          <p:cNvPr id="33" name="Freeform 33"/>
          <p:cNvSpPr/>
          <p:nvPr/>
        </p:nvSpPr>
        <p:spPr>
          <a:xfrm>
            <a:off x="4781689" y="8524203"/>
            <a:ext cx="548404" cy="636753"/>
          </a:xfrm>
          <a:custGeom>
            <a:avLst/>
            <a:gdLst/>
            <a:ahLst/>
            <a:cxnLst/>
            <a:rect l="l" t="t" r="r" b="b"/>
            <a:pathLst>
              <a:path w="548404" h="636753">
                <a:moveTo>
                  <a:pt x="0" y="0"/>
                </a:moveTo>
                <a:lnTo>
                  <a:pt x="548404" y="0"/>
                </a:lnTo>
                <a:lnTo>
                  <a:pt x="548404" y="636753"/>
                </a:lnTo>
                <a:lnTo>
                  <a:pt x="0" y="6367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BE"/>
          </a:p>
        </p:txBody>
      </p:sp>
      <p:sp>
        <p:nvSpPr>
          <p:cNvPr id="39" name="TextBox 39"/>
          <p:cNvSpPr txBox="1"/>
          <p:nvPr/>
        </p:nvSpPr>
        <p:spPr>
          <a:xfrm>
            <a:off x="6928263" y="6639180"/>
            <a:ext cx="4431469" cy="443787"/>
          </a:xfrm>
          <a:prstGeom prst="rect">
            <a:avLst/>
          </a:prstGeom>
        </p:spPr>
        <p:txBody>
          <a:bodyPr wrap="square" lIns="0" tIns="0" rIns="0" bIns="0" rtlCol="0" anchor="t">
            <a:spAutoFit/>
          </a:bodyPr>
          <a:lstStyle/>
          <a:p>
            <a:pPr algn="ctr">
              <a:lnSpc>
                <a:spcPts val="3670"/>
              </a:lnSpc>
            </a:pPr>
            <a:r>
              <a:rPr lang="en-US" sz="2621" dirty="0">
                <a:solidFill>
                  <a:srgbClr val="FFFFFF"/>
                </a:solidFill>
                <a:latin typeface="Canva Sans Bold"/>
              </a:rPr>
              <a:t>Nachhaltige Infrastruktur</a:t>
            </a:r>
          </a:p>
        </p:txBody>
      </p:sp>
      <p:sp>
        <p:nvSpPr>
          <p:cNvPr id="40" name="TextBox 40"/>
          <p:cNvSpPr txBox="1"/>
          <p:nvPr/>
        </p:nvSpPr>
        <p:spPr>
          <a:xfrm>
            <a:off x="8285320" y="7616374"/>
            <a:ext cx="1717354" cy="443787"/>
          </a:xfrm>
          <a:prstGeom prst="rect">
            <a:avLst/>
          </a:prstGeom>
        </p:spPr>
        <p:txBody>
          <a:bodyPr lIns="0" tIns="0" rIns="0" bIns="0" rtlCol="0" anchor="t">
            <a:spAutoFit/>
          </a:bodyPr>
          <a:lstStyle/>
          <a:p>
            <a:pPr algn="ctr">
              <a:lnSpc>
                <a:spcPts val="3670"/>
              </a:lnSpc>
            </a:pPr>
            <a:r>
              <a:rPr lang="en-US" sz="2621" dirty="0" err="1">
                <a:solidFill>
                  <a:srgbClr val="FFFFFF"/>
                </a:solidFill>
                <a:latin typeface="Canva Sans Bold"/>
              </a:rPr>
              <a:t>CleanTech</a:t>
            </a:r>
            <a:endParaRPr lang="en-US" sz="2621" dirty="0">
              <a:solidFill>
                <a:srgbClr val="FFFFFF"/>
              </a:solidFill>
              <a:latin typeface="Canva Sans Bold"/>
            </a:endParaRPr>
          </a:p>
        </p:txBody>
      </p:sp>
      <p:sp>
        <p:nvSpPr>
          <p:cNvPr id="42" name="TextBox 42"/>
          <p:cNvSpPr txBox="1"/>
          <p:nvPr/>
        </p:nvSpPr>
        <p:spPr>
          <a:xfrm>
            <a:off x="7309385" y="8665060"/>
            <a:ext cx="3669229" cy="442622"/>
          </a:xfrm>
          <a:prstGeom prst="rect">
            <a:avLst/>
          </a:prstGeom>
        </p:spPr>
        <p:txBody>
          <a:bodyPr wrap="square" lIns="0" tIns="0" rIns="0" bIns="0" rtlCol="0" anchor="t">
            <a:spAutoFit/>
          </a:bodyPr>
          <a:lstStyle/>
          <a:p>
            <a:pPr algn="ctr">
              <a:lnSpc>
                <a:spcPts val="3670"/>
              </a:lnSpc>
            </a:pPr>
            <a:r>
              <a:rPr lang="en-US" sz="2621" dirty="0" err="1">
                <a:solidFill>
                  <a:srgbClr val="FFFFFF"/>
                </a:solidFill>
                <a:latin typeface="Canva Sans Bold"/>
              </a:rPr>
              <a:t>Nachhaltige</a:t>
            </a:r>
            <a:r>
              <a:rPr lang="en-US" sz="2621" dirty="0">
                <a:solidFill>
                  <a:srgbClr val="FFFFFF"/>
                </a:solidFill>
                <a:latin typeface="Canva Sans Bold"/>
              </a:rPr>
              <a:t> </a:t>
            </a:r>
            <a:r>
              <a:rPr lang="en-US" sz="2621" dirty="0" err="1">
                <a:solidFill>
                  <a:srgbClr val="FFFFFF"/>
                </a:solidFill>
                <a:latin typeface="Canva Sans Bold"/>
              </a:rPr>
              <a:t>Finanzen</a:t>
            </a:r>
            <a:endParaRPr lang="en-US" sz="2621" dirty="0">
              <a:solidFill>
                <a:srgbClr val="FFFFFF"/>
              </a:solidFill>
              <a:latin typeface="Canva Sans Bold"/>
            </a:endParaRPr>
          </a:p>
        </p:txBody>
      </p:sp>
      <p:sp>
        <p:nvSpPr>
          <p:cNvPr id="43" name="TextBox 13">
            <a:extLst>
              <a:ext uri="{FF2B5EF4-FFF2-40B4-BE49-F238E27FC236}">
                <a16:creationId xmlns:a16="http://schemas.microsoft.com/office/drawing/2014/main" id="{4ED01D62-E45C-47AA-FC43-B1A5FDEA04D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2050" name="Picture 2" descr="Steuerung von Klimarisiken – Marktübliche Prozesse und Verfahren —  Finbridge GmbH &amp; Co KG">
            <a:extLst>
              <a:ext uri="{FF2B5EF4-FFF2-40B4-BE49-F238E27FC236}">
                <a16:creationId xmlns:a16="http://schemas.microsoft.com/office/drawing/2014/main" id="{A7FAF750-75F8-DD48-2137-BEC6F415621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9200" y="2694606"/>
            <a:ext cx="15804000" cy="64944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1">
            <a:extLst>
              <a:ext uri="{FF2B5EF4-FFF2-40B4-BE49-F238E27FC236}">
                <a16:creationId xmlns:a16="http://schemas.microsoft.com/office/drawing/2014/main" id="{F4BE752A-2608-4D32-C662-BF0887E7CA66}"/>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spTree>
    <p:extLst>
      <p:ext uri="{BB962C8B-B14F-4D97-AF65-F5344CB8AC3E}">
        <p14:creationId xmlns:p14="http://schemas.microsoft.com/office/powerpoint/2010/main" val="1646906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de-DE" dirty="0"/>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de-DE" dirty="0"/>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dirty="0"/>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de-DE" dirty="0"/>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899" dirty="0">
                <a:solidFill>
                  <a:srgbClr val="FFFFFF"/>
                </a:solidFill>
                <a:latin typeface="Eastman Grotesque Bold"/>
              </a:rPr>
              <a:t>HAFTUNGSAUSSCHLUSS</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de-D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dirty="0"/>
            </a:p>
          </p:txBody>
        </p:sp>
      </p:grpSp>
      <p:sp>
        <p:nvSpPr>
          <p:cNvPr id="15" name="TextBox 15"/>
          <p:cNvSpPr txBox="1"/>
          <p:nvPr/>
        </p:nvSpPr>
        <p:spPr>
          <a:xfrm>
            <a:off x="2665881" y="3211406"/>
            <a:ext cx="12956238" cy="5895973"/>
          </a:xfrm>
          <a:prstGeom prst="rect">
            <a:avLst/>
          </a:prstGeom>
        </p:spPr>
        <p:txBody>
          <a:bodyPr lIns="0" tIns="0" rIns="0" bIns="0" rtlCol="0" anchor="t">
            <a:spAutoFit/>
          </a:bodyPr>
          <a:lstStyle/>
          <a:p>
            <a:pPr algn="ctr">
              <a:lnSpc>
                <a:spcPts val="4165"/>
              </a:lnSpc>
            </a:pPr>
            <a:r>
              <a:rPr lang="de-DE" sz="2975" dirty="0" err="1">
                <a:solidFill>
                  <a:srgbClr val="FFFFFF"/>
                </a:solidFill>
                <a:latin typeface="Eastman Grotesque"/>
              </a:rPr>
              <a:t>Invest</a:t>
            </a:r>
            <a:r>
              <a:rPr lang="de-DE" sz="2975" dirty="0">
                <a:solidFill>
                  <a:srgbClr val="FFFFFF"/>
                </a:solidFill>
                <a:latin typeface="Eastman Grotesque"/>
              </a:rPr>
              <a:t> </a:t>
            </a:r>
            <a:r>
              <a:rPr lang="de-DE" sz="2975" dirty="0" err="1">
                <a:solidFill>
                  <a:srgbClr val="FFFFFF"/>
                </a:solidFill>
                <a:latin typeface="Eastman Grotesque"/>
              </a:rPr>
              <a:t>for</a:t>
            </a:r>
            <a:r>
              <a:rPr lang="de-DE" sz="2975" dirty="0">
                <a:solidFill>
                  <a:srgbClr val="FFFFFF"/>
                </a:solidFill>
                <a:latin typeface="Eastman Grotesque"/>
              </a:rPr>
              <a:t> </a:t>
            </a:r>
            <a:r>
              <a:rPr lang="de-DE" sz="2975" dirty="0" err="1">
                <a:solidFill>
                  <a:srgbClr val="FFFFFF"/>
                </a:solidFill>
                <a:latin typeface="Eastman Grotesque"/>
              </a:rPr>
              <a:t>Better</a:t>
            </a:r>
            <a:r>
              <a:rPr lang="de-DE" sz="2975" dirty="0">
                <a:solidFill>
                  <a:srgbClr val="FFFFFF"/>
                </a:solidFill>
                <a:latin typeface="Eastman Grotesque"/>
              </a:rPr>
              <a:t> Climate EU ist eine gemeinnützige Initiative, die sich der Bildung widmet und keine Finanzberatung anbietet. Die Informationen und Materialien, die in diesem Kurs zur Verfügung gestellt werden, sind nur für allgemeine Bildungszwecke gedacht und dienen nicht der Finanzplanung, Rechts-, Steuer-, Buchhaltungs- oder Anlageberatung. Strategien oder Beschreibungen von Investitionen stellen keine Empfehlung dar. Führen Sie immer Ihre eigenen Nachforschungen durch und/oder ziehen Sie Fachleute zu Rate, bevor Sie eine Anlageentscheidung treffen. Sie sollten auch sicher sein, dass Sie alle möglichen steuerlichen Auswirkungen verstehen, bevor Sie bestehende Investitionen verkaufen.</a:t>
            </a:r>
          </a:p>
          <a:p>
            <a:pPr algn="ctr">
              <a:lnSpc>
                <a:spcPts val="4165"/>
              </a:lnSpc>
            </a:pPr>
            <a:endParaRPr lang="en-US" sz="2975" dirty="0">
              <a:solidFill>
                <a:srgbClr val="FFFFFF"/>
              </a:solidFill>
              <a:latin typeface="Eastman Grotesque"/>
            </a:endParaRPr>
          </a:p>
        </p:txBody>
      </p:sp>
      <p:sp>
        <p:nvSpPr>
          <p:cNvPr id="16" name="TextBox 13">
            <a:extLst>
              <a:ext uri="{FF2B5EF4-FFF2-40B4-BE49-F238E27FC236}">
                <a16:creationId xmlns:a16="http://schemas.microsoft.com/office/drawing/2014/main" id="{E19363A4-2AC6-89EB-8E71-C16BDECD89CB}"/>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3528454" cy="5895973"/>
          </a:xfrm>
          <a:prstGeom prst="rect">
            <a:avLst/>
          </a:prstGeom>
        </p:spPr>
        <p:txBody>
          <a:bodyPr wrap="square" lIns="0" tIns="0" rIns="0" bIns="0" rtlCol="0" anchor="t">
            <a:spAutoFit/>
          </a:bodyPr>
          <a:lstStyle/>
          <a:p>
            <a:pPr>
              <a:lnSpc>
                <a:spcPts val="4165"/>
              </a:lnSpc>
            </a:pPr>
            <a:r>
              <a:rPr lang="de-DE" sz="2975" b="1" dirty="0">
                <a:solidFill>
                  <a:srgbClr val="FFFFFF"/>
                </a:solidFill>
                <a:latin typeface="Eastman Grotesque"/>
              </a:rPr>
              <a:t>Risiko der Klima-Untätigkeit:</a:t>
            </a:r>
          </a:p>
          <a:p>
            <a:pPr>
              <a:lnSpc>
                <a:spcPts val="4165"/>
              </a:lnSpc>
            </a:pPr>
            <a:r>
              <a:rPr lang="de-DE" sz="2975" dirty="0">
                <a:solidFill>
                  <a:srgbClr val="FFFFFF"/>
                </a:solidFill>
                <a:latin typeface="Eastman Grotesque"/>
              </a:rPr>
              <a:t>Wenn Unternehmen nicht oder zu spät handeln, kann sich der Wert ihrer Investitionen und ihrer Vermögens- </a:t>
            </a:r>
            <a:r>
              <a:rPr lang="de-DE" sz="2975" dirty="0" err="1">
                <a:solidFill>
                  <a:srgbClr val="FFFFFF"/>
                </a:solidFill>
                <a:latin typeface="Eastman Grotesque"/>
              </a:rPr>
              <a:t>gegenstände</a:t>
            </a:r>
            <a:r>
              <a:rPr lang="de-DE" sz="2975" dirty="0">
                <a:solidFill>
                  <a:srgbClr val="FFFFFF"/>
                </a:solidFill>
                <a:latin typeface="Eastman Grotesque"/>
              </a:rPr>
              <a:t> verringern.</a:t>
            </a:r>
          </a:p>
          <a:p>
            <a:pPr>
              <a:lnSpc>
                <a:spcPts val="4165"/>
              </a:lnSpc>
            </a:pPr>
            <a:endParaRPr lang="de-DE" sz="2975" dirty="0">
              <a:solidFill>
                <a:srgbClr val="FFFFFF"/>
              </a:solidFill>
              <a:latin typeface="Eastman Grotesque"/>
            </a:endParaRPr>
          </a:p>
        </p:txBody>
      </p:sp>
      <p:sp>
        <p:nvSpPr>
          <p:cNvPr id="16" name="TextBox 13">
            <a:extLst>
              <a:ext uri="{FF2B5EF4-FFF2-40B4-BE49-F238E27FC236}">
                <a16:creationId xmlns:a16="http://schemas.microsoft.com/office/drawing/2014/main" id="{B7165440-EBF1-66CD-0C20-94EDB80E817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22" name="Grafik 21">
            <a:extLst>
              <a:ext uri="{FF2B5EF4-FFF2-40B4-BE49-F238E27FC236}">
                <a16:creationId xmlns:a16="http://schemas.microsoft.com/office/drawing/2014/main" id="{8F32C6CA-241D-8B92-2FC3-55A4BC45C22B}"/>
              </a:ext>
            </a:extLst>
          </p:cNvPr>
          <p:cNvPicPr>
            <a:picLocks noChangeAspect="1"/>
          </p:cNvPicPr>
          <p:nvPr/>
        </p:nvPicPr>
        <p:blipFill>
          <a:blip r:embed="rId4"/>
          <a:stretch>
            <a:fillRect/>
          </a:stretch>
        </p:blipFill>
        <p:spPr>
          <a:xfrm>
            <a:off x="6633156" y="2669948"/>
            <a:ext cx="11426244" cy="6840000"/>
          </a:xfrm>
          <a:prstGeom prst="rect">
            <a:avLst/>
          </a:prstGeom>
        </p:spPr>
      </p:pic>
      <p:sp>
        <p:nvSpPr>
          <p:cNvPr id="9" name="TextBox 11">
            <a:extLst>
              <a:ext uri="{FF2B5EF4-FFF2-40B4-BE49-F238E27FC236}">
                <a16:creationId xmlns:a16="http://schemas.microsoft.com/office/drawing/2014/main" id="{1165A44C-3C6C-21E2-7820-3B967777AFFB}"/>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spTree>
    <p:extLst>
      <p:ext uri="{BB962C8B-B14F-4D97-AF65-F5344CB8AC3E}">
        <p14:creationId xmlns:p14="http://schemas.microsoft.com/office/powerpoint/2010/main" val="903850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509883"/>
          </a:xfrm>
          <a:prstGeom prst="rect">
            <a:avLst/>
          </a:prstGeom>
        </p:spPr>
        <p:txBody>
          <a:bodyPr lIns="0" tIns="0" rIns="0" bIns="0" rtlCol="0" anchor="t">
            <a:spAutoFit/>
          </a:bodyPr>
          <a:lstStyle/>
          <a:p>
            <a:pPr>
              <a:lnSpc>
                <a:spcPts val="4165"/>
              </a:lnSpc>
            </a:pPr>
            <a:r>
              <a:rPr lang="de-DE" sz="2975" b="1" dirty="0">
                <a:solidFill>
                  <a:srgbClr val="FFFFFF"/>
                </a:solidFill>
                <a:latin typeface="Eastman Grotesque"/>
              </a:rPr>
              <a:t>Risiko der Klima-Untätigkeit</a:t>
            </a:r>
          </a:p>
        </p:txBody>
      </p:sp>
      <p:sp>
        <p:nvSpPr>
          <p:cNvPr id="16" name="TextBox 13">
            <a:extLst>
              <a:ext uri="{FF2B5EF4-FFF2-40B4-BE49-F238E27FC236}">
                <a16:creationId xmlns:a16="http://schemas.microsoft.com/office/drawing/2014/main" id="{B7165440-EBF1-66CD-0C20-94EDB80E817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37C05DCA-E7B5-4644-63DE-632A340CAFD6}"/>
              </a:ext>
            </a:extLst>
          </p:cNvPr>
          <p:cNvPicPr>
            <a:picLocks noChangeAspect="1"/>
          </p:cNvPicPr>
          <p:nvPr/>
        </p:nvPicPr>
        <p:blipFill rotWithShape="1">
          <a:blip r:embed="rId4"/>
          <a:srcRect l="5706" r="6757" b="30278"/>
          <a:stretch/>
        </p:blipFill>
        <p:spPr>
          <a:xfrm>
            <a:off x="1203509" y="4521506"/>
            <a:ext cx="8487997" cy="1819651"/>
          </a:xfrm>
          <a:prstGeom prst="rect">
            <a:avLst/>
          </a:prstGeom>
        </p:spPr>
      </p:pic>
      <p:pic>
        <p:nvPicPr>
          <p:cNvPr id="20" name="Grafik 19">
            <a:extLst>
              <a:ext uri="{FF2B5EF4-FFF2-40B4-BE49-F238E27FC236}">
                <a16:creationId xmlns:a16="http://schemas.microsoft.com/office/drawing/2014/main" id="{A4DBE3BD-655B-255C-7B69-2CE479546E11}"/>
              </a:ext>
            </a:extLst>
          </p:cNvPr>
          <p:cNvPicPr>
            <a:picLocks noChangeAspect="1"/>
          </p:cNvPicPr>
          <p:nvPr/>
        </p:nvPicPr>
        <p:blipFill>
          <a:blip r:embed="rId5"/>
          <a:stretch>
            <a:fillRect/>
          </a:stretch>
        </p:blipFill>
        <p:spPr>
          <a:xfrm>
            <a:off x="9925518" y="3466347"/>
            <a:ext cx="8136000" cy="5079884"/>
          </a:xfrm>
          <a:prstGeom prst="rect">
            <a:avLst/>
          </a:prstGeom>
        </p:spPr>
      </p:pic>
      <p:pic>
        <p:nvPicPr>
          <p:cNvPr id="4100" name="Picture 4" descr="IAA: Chinas Autobauer setzen VW, BMW und Mercedes unter Druck /  Dax-Historie: Einstieg im Septemb... - YouTube">
            <a:extLst>
              <a:ext uri="{FF2B5EF4-FFF2-40B4-BE49-F238E27FC236}">
                <a16:creationId xmlns:a16="http://schemas.microsoft.com/office/drawing/2014/main" id="{731607DD-FC52-888F-8BB1-635E8834D3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8767" b="12403"/>
          <a:stretch/>
        </p:blipFill>
        <p:spPr bwMode="auto">
          <a:xfrm>
            <a:off x="2399507" y="6879262"/>
            <a:ext cx="6096000" cy="17753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1">
            <a:extLst>
              <a:ext uri="{FF2B5EF4-FFF2-40B4-BE49-F238E27FC236}">
                <a16:creationId xmlns:a16="http://schemas.microsoft.com/office/drawing/2014/main" id="{ACFDAD00-08F9-3ACF-CAE2-957A49DF5E48}"/>
              </a:ext>
            </a:extLst>
          </p:cNvPr>
          <p:cNvSpPr txBox="1"/>
          <p:nvPr/>
        </p:nvSpPr>
        <p:spPr>
          <a:xfrm>
            <a:off x="1292400" y="885825"/>
            <a:ext cx="15703200" cy="1191600"/>
          </a:xfrm>
          <a:prstGeom prst="rect">
            <a:avLst/>
          </a:prstGeom>
        </p:spPr>
        <p:txBody>
          <a:bodyPr wrap="square" lIns="0" tIns="0" rIns="0" bIns="0" rtlCol="0" anchor="t">
            <a:spAutoFit/>
          </a:bodyPr>
          <a:lstStyle/>
          <a:p>
            <a:pPr algn="ctr">
              <a:lnSpc>
                <a:spcPts val="9659"/>
              </a:lnSpc>
            </a:pPr>
            <a:r>
              <a:rPr lang="de-DE" sz="6000" dirty="0" err="1">
                <a:solidFill>
                  <a:srgbClr val="FFFFFF"/>
                </a:solidFill>
                <a:latin typeface="Eastman Grotesque Bold"/>
              </a:rPr>
              <a:t>Transitionsrisiken</a:t>
            </a:r>
            <a:endParaRPr lang="en-US" sz="6000" dirty="0">
              <a:solidFill>
                <a:srgbClr val="FFFFFF"/>
              </a:solidFill>
              <a:latin typeface="Eastman Grotesque Bold"/>
            </a:endParaRPr>
          </a:p>
        </p:txBody>
      </p:sp>
    </p:spTree>
    <p:extLst>
      <p:ext uri="{BB962C8B-B14F-4D97-AF65-F5344CB8AC3E}">
        <p14:creationId xmlns:p14="http://schemas.microsoft.com/office/powerpoint/2010/main" val="2009393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4193645" y="3448077"/>
            <a:ext cx="9900710" cy="779184"/>
            <a:chOff x="0" y="0"/>
            <a:chExt cx="3381346" cy="266111"/>
          </a:xfrm>
        </p:grpSpPr>
        <p:sp>
          <p:nvSpPr>
            <p:cNvPr id="7" name="Freeform 7"/>
            <p:cNvSpPr/>
            <p:nvPr/>
          </p:nvSpPr>
          <p:spPr>
            <a:xfrm>
              <a:off x="0" y="0"/>
              <a:ext cx="3381346" cy="266111"/>
            </a:xfrm>
            <a:custGeom>
              <a:avLst/>
              <a:gdLst/>
              <a:ahLst/>
              <a:cxnLst/>
              <a:rect l="l" t="t" r="r" b="b"/>
              <a:pathLst>
                <a:path w="3381346" h="266111">
                  <a:moveTo>
                    <a:pt x="39880" y="0"/>
                  </a:moveTo>
                  <a:lnTo>
                    <a:pt x="3341466" y="0"/>
                  </a:lnTo>
                  <a:cubicBezTo>
                    <a:pt x="3363491" y="0"/>
                    <a:pt x="3381346" y="17855"/>
                    <a:pt x="3381346" y="39880"/>
                  </a:cubicBezTo>
                  <a:lnTo>
                    <a:pt x="3381346" y="226232"/>
                  </a:lnTo>
                  <a:cubicBezTo>
                    <a:pt x="3381346" y="248257"/>
                    <a:pt x="3363491" y="266111"/>
                    <a:pt x="3341466" y="266111"/>
                  </a:cubicBezTo>
                  <a:lnTo>
                    <a:pt x="39880" y="266111"/>
                  </a:lnTo>
                  <a:cubicBezTo>
                    <a:pt x="17855" y="266111"/>
                    <a:pt x="0" y="248257"/>
                    <a:pt x="0" y="226232"/>
                  </a:cubicBezTo>
                  <a:lnTo>
                    <a:pt x="0" y="39880"/>
                  </a:lnTo>
                  <a:cubicBezTo>
                    <a:pt x="0" y="17855"/>
                    <a:pt x="17855" y="0"/>
                    <a:pt x="39880" y="0"/>
                  </a:cubicBezTo>
                  <a:close/>
                </a:path>
              </a:pathLst>
            </a:custGeom>
            <a:solidFill>
              <a:srgbClr val="000000">
                <a:alpha val="35686"/>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0" y="9436511"/>
            <a:ext cx="18288000" cy="850489"/>
            <a:chOff x="0" y="0"/>
            <a:chExt cx="4816593" cy="223997"/>
          </a:xfrm>
        </p:grpSpPr>
        <p:sp>
          <p:nvSpPr>
            <p:cNvPr id="10" name="Freeform 10"/>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3" name="Group 13"/>
          <p:cNvGrpSpPr/>
          <p:nvPr/>
        </p:nvGrpSpPr>
        <p:grpSpPr>
          <a:xfrm>
            <a:off x="4193645" y="4453333"/>
            <a:ext cx="9900710" cy="779184"/>
            <a:chOff x="0" y="0"/>
            <a:chExt cx="3381346" cy="266111"/>
          </a:xfrm>
        </p:grpSpPr>
        <p:sp>
          <p:nvSpPr>
            <p:cNvPr id="14" name="Freeform 14"/>
            <p:cNvSpPr/>
            <p:nvPr/>
          </p:nvSpPr>
          <p:spPr>
            <a:xfrm>
              <a:off x="0" y="0"/>
              <a:ext cx="3381346" cy="266111"/>
            </a:xfrm>
            <a:custGeom>
              <a:avLst/>
              <a:gdLst/>
              <a:ahLst/>
              <a:cxnLst/>
              <a:rect l="l" t="t" r="r" b="b"/>
              <a:pathLst>
                <a:path w="3381346" h="266111">
                  <a:moveTo>
                    <a:pt x="39880" y="0"/>
                  </a:moveTo>
                  <a:lnTo>
                    <a:pt x="3341466" y="0"/>
                  </a:lnTo>
                  <a:cubicBezTo>
                    <a:pt x="3363491" y="0"/>
                    <a:pt x="3381346" y="17855"/>
                    <a:pt x="3381346" y="39880"/>
                  </a:cubicBezTo>
                  <a:lnTo>
                    <a:pt x="3381346" y="226232"/>
                  </a:lnTo>
                  <a:cubicBezTo>
                    <a:pt x="3381346" y="248257"/>
                    <a:pt x="3363491" y="266111"/>
                    <a:pt x="3341466" y="266111"/>
                  </a:cubicBezTo>
                  <a:lnTo>
                    <a:pt x="39880" y="266111"/>
                  </a:lnTo>
                  <a:cubicBezTo>
                    <a:pt x="17855" y="266111"/>
                    <a:pt x="0" y="248257"/>
                    <a:pt x="0" y="226232"/>
                  </a:cubicBezTo>
                  <a:lnTo>
                    <a:pt x="0" y="39880"/>
                  </a:lnTo>
                  <a:cubicBezTo>
                    <a:pt x="0" y="17855"/>
                    <a:pt x="17855" y="0"/>
                    <a:pt x="39880" y="0"/>
                  </a:cubicBezTo>
                  <a:close/>
                </a:path>
              </a:pathLst>
            </a:custGeom>
            <a:solidFill>
              <a:srgbClr val="000000">
                <a:alpha val="35686"/>
              </a:srgbClr>
            </a:solidFill>
          </p:spPr>
          <p:txBody>
            <a:bodyPr/>
            <a:lstStyle/>
            <a:p>
              <a:endParaRPr lang="en-BE"/>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193645" y="5460225"/>
            <a:ext cx="9900710" cy="779184"/>
            <a:chOff x="0" y="0"/>
            <a:chExt cx="3381346" cy="266111"/>
          </a:xfrm>
        </p:grpSpPr>
        <p:sp>
          <p:nvSpPr>
            <p:cNvPr id="17" name="Freeform 17"/>
            <p:cNvSpPr/>
            <p:nvPr/>
          </p:nvSpPr>
          <p:spPr>
            <a:xfrm>
              <a:off x="0" y="0"/>
              <a:ext cx="3381346" cy="266111"/>
            </a:xfrm>
            <a:custGeom>
              <a:avLst/>
              <a:gdLst/>
              <a:ahLst/>
              <a:cxnLst/>
              <a:rect l="l" t="t" r="r" b="b"/>
              <a:pathLst>
                <a:path w="3381346" h="266111">
                  <a:moveTo>
                    <a:pt x="39880" y="0"/>
                  </a:moveTo>
                  <a:lnTo>
                    <a:pt x="3341466" y="0"/>
                  </a:lnTo>
                  <a:cubicBezTo>
                    <a:pt x="3363491" y="0"/>
                    <a:pt x="3381346" y="17855"/>
                    <a:pt x="3381346" y="39880"/>
                  </a:cubicBezTo>
                  <a:lnTo>
                    <a:pt x="3381346" y="226232"/>
                  </a:lnTo>
                  <a:cubicBezTo>
                    <a:pt x="3381346" y="248257"/>
                    <a:pt x="3363491" y="266111"/>
                    <a:pt x="3341466" y="266111"/>
                  </a:cubicBezTo>
                  <a:lnTo>
                    <a:pt x="39880" y="266111"/>
                  </a:lnTo>
                  <a:cubicBezTo>
                    <a:pt x="17855" y="266111"/>
                    <a:pt x="0" y="248257"/>
                    <a:pt x="0" y="226232"/>
                  </a:cubicBezTo>
                  <a:lnTo>
                    <a:pt x="0" y="39880"/>
                  </a:lnTo>
                  <a:cubicBezTo>
                    <a:pt x="0" y="17855"/>
                    <a:pt x="17855" y="0"/>
                    <a:pt x="39880" y="0"/>
                  </a:cubicBezTo>
                  <a:close/>
                </a:path>
              </a:pathLst>
            </a:custGeom>
            <a:solidFill>
              <a:srgbClr val="000000">
                <a:alpha val="35686"/>
              </a:srgbClr>
            </a:solidFill>
          </p:spPr>
          <p:txBody>
            <a:bodyPr/>
            <a:lstStyle/>
            <a:p>
              <a:endParaRPr lang="en-BE"/>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193645" y="6467116"/>
            <a:ext cx="9900710" cy="779184"/>
            <a:chOff x="0" y="0"/>
            <a:chExt cx="3381346" cy="266111"/>
          </a:xfrm>
        </p:grpSpPr>
        <p:sp>
          <p:nvSpPr>
            <p:cNvPr id="20" name="Freeform 20"/>
            <p:cNvSpPr/>
            <p:nvPr/>
          </p:nvSpPr>
          <p:spPr>
            <a:xfrm>
              <a:off x="0" y="0"/>
              <a:ext cx="3381346" cy="266111"/>
            </a:xfrm>
            <a:custGeom>
              <a:avLst/>
              <a:gdLst/>
              <a:ahLst/>
              <a:cxnLst/>
              <a:rect l="l" t="t" r="r" b="b"/>
              <a:pathLst>
                <a:path w="3381346" h="266111">
                  <a:moveTo>
                    <a:pt x="39880" y="0"/>
                  </a:moveTo>
                  <a:lnTo>
                    <a:pt x="3341466" y="0"/>
                  </a:lnTo>
                  <a:cubicBezTo>
                    <a:pt x="3363491" y="0"/>
                    <a:pt x="3381346" y="17855"/>
                    <a:pt x="3381346" y="39880"/>
                  </a:cubicBezTo>
                  <a:lnTo>
                    <a:pt x="3381346" y="226232"/>
                  </a:lnTo>
                  <a:cubicBezTo>
                    <a:pt x="3381346" y="248257"/>
                    <a:pt x="3363491" y="266111"/>
                    <a:pt x="3341466" y="266111"/>
                  </a:cubicBezTo>
                  <a:lnTo>
                    <a:pt x="39880" y="266111"/>
                  </a:lnTo>
                  <a:cubicBezTo>
                    <a:pt x="17855" y="266111"/>
                    <a:pt x="0" y="248257"/>
                    <a:pt x="0" y="226232"/>
                  </a:cubicBezTo>
                  <a:lnTo>
                    <a:pt x="0" y="39880"/>
                  </a:lnTo>
                  <a:cubicBezTo>
                    <a:pt x="0" y="17855"/>
                    <a:pt x="17855" y="0"/>
                    <a:pt x="39880" y="0"/>
                  </a:cubicBezTo>
                  <a:close/>
                </a:path>
              </a:pathLst>
            </a:custGeom>
            <a:solidFill>
              <a:srgbClr val="000000">
                <a:alpha val="35686"/>
              </a:srgbClr>
            </a:solidFill>
          </p:spPr>
          <p:txBody>
            <a:bodyPr/>
            <a:lstStyle/>
            <a:p>
              <a:endParaRPr lang="en-BE"/>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193645" y="7474008"/>
            <a:ext cx="9900710" cy="779184"/>
            <a:chOff x="0" y="0"/>
            <a:chExt cx="3381346" cy="266111"/>
          </a:xfrm>
        </p:grpSpPr>
        <p:sp>
          <p:nvSpPr>
            <p:cNvPr id="23" name="Freeform 23"/>
            <p:cNvSpPr/>
            <p:nvPr/>
          </p:nvSpPr>
          <p:spPr>
            <a:xfrm>
              <a:off x="0" y="0"/>
              <a:ext cx="3381346" cy="266111"/>
            </a:xfrm>
            <a:custGeom>
              <a:avLst/>
              <a:gdLst/>
              <a:ahLst/>
              <a:cxnLst/>
              <a:rect l="l" t="t" r="r" b="b"/>
              <a:pathLst>
                <a:path w="3381346" h="266111">
                  <a:moveTo>
                    <a:pt x="39880" y="0"/>
                  </a:moveTo>
                  <a:lnTo>
                    <a:pt x="3341466" y="0"/>
                  </a:lnTo>
                  <a:cubicBezTo>
                    <a:pt x="3363491" y="0"/>
                    <a:pt x="3381346" y="17855"/>
                    <a:pt x="3381346" y="39880"/>
                  </a:cubicBezTo>
                  <a:lnTo>
                    <a:pt x="3381346" y="226232"/>
                  </a:lnTo>
                  <a:cubicBezTo>
                    <a:pt x="3381346" y="248257"/>
                    <a:pt x="3363491" y="266111"/>
                    <a:pt x="3341466" y="266111"/>
                  </a:cubicBezTo>
                  <a:lnTo>
                    <a:pt x="39880" y="266111"/>
                  </a:lnTo>
                  <a:cubicBezTo>
                    <a:pt x="17855" y="266111"/>
                    <a:pt x="0" y="248257"/>
                    <a:pt x="0" y="226232"/>
                  </a:cubicBezTo>
                  <a:lnTo>
                    <a:pt x="0" y="39880"/>
                  </a:lnTo>
                  <a:cubicBezTo>
                    <a:pt x="0" y="17855"/>
                    <a:pt x="17855" y="0"/>
                    <a:pt x="39880" y="0"/>
                  </a:cubicBezTo>
                  <a:close/>
                </a:path>
              </a:pathLst>
            </a:custGeom>
            <a:solidFill>
              <a:srgbClr val="000000">
                <a:alpha val="35686"/>
              </a:srgbClr>
            </a:solidFill>
          </p:spPr>
          <p:txBody>
            <a:bodyPr/>
            <a:lstStyle/>
            <a:p>
              <a:endParaRPr lang="en-BE"/>
            </a:p>
          </p:txBody>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193645" y="8481792"/>
            <a:ext cx="9900710" cy="779184"/>
            <a:chOff x="0" y="0"/>
            <a:chExt cx="3381346" cy="266111"/>
          </a:xfrm>
        </p:grpSpPr>
        <p:sp>
          <p:nvSpPr>
            <p:cNvPr id="26" name="Freeform 26"/>
            <p:cNvSpPr/>
            <p:nvPr/>
          </p:nvSpPr>
          <p:spPr>
            <a:xfrm>
              <a:off x="0" y="0"/>
              <a:ext cx="3381346" cy="266111"/>
            </a:xfrm>
            <a:custGeom>
              <a:avLst/>
              <a:gdLst/>
              <a:ahLst/>
              <a:cxnLst/>
              <a:rect l="l" t="t" r="r" b="b"/>
              <a:pathLst>
                <a:path w="3381346" h="266111">
                  <a:moveTo>
                    <a:pt x="39880" y="0"/>
                  </a:moveTo>
                  <a:lnTo>
                    <a:pt x="3341466" y="0"/>
                  </a:lnTo>
                  <a:cubicBezTo>
                    <a:pt x="3363491" y="0"/>
                    <a:pt x="3381346" y="17855"/>
                    <a:pt x="3381346" y="39880"/>
                  </a:cubicBezTo>
                  <a:lnTo>
                    <a:pt x="3381346" y="226232"/>
                  </a:lnTo>
                  <a:cubicBezTo>
                    <a:pt x="3381346" y="248257"/>
                    <a:pt x="3363491" y="266111"/>
                    <a:pt x="3341466" y="266111"/>
                  </a:cubicBezTo>
                  <a:lnTo>
                    <a:pt x="39880" y="266111"/>
                  </a:lnTo>
                  <a:cubicBezTo>
                    <a:pt x="17855" y="266111"/>
                    <a:pt x="0" y="248257"/>
                    <a:pt x="0" y="226232"/>
                  </a:cubicBezTo>
                  <a:lnTo>
                    <a:pt x="0" y="39880"/>
                  </a:lnTo>
                  <a:cubicBezTo>
                    <a:pt x="0" y="17855"/>
                    <a:pt x="17855" y="0"/>
                    <a:pt x="39880" y="0"/>
                  </a:cubicBezTo>
                  <a:close/>
                </a:path>
              </a:pathLst>
            </a:custGeom>
            <a:solidFill>
              <a:srgbClr val="000000">
                <a:alpha val="35686"/>
              </a:srgbClr>
            </a:solidFill>
          </p:spPr>
          <p:txBody>
            <a:bodyPr/>
            <a:lstStyle/>
            <a:p>
              <a:endParaRPr lang="en-BE"/>
            </a:p>
          </p:txBody>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4680835" y="3448077"/>
            <a:ext cx="955987" cy="770764"/>
          </a:xfrm>
          <a:custGeom>
            <a:avLst/>
            <a:gdLst/>
            <a:ahLst/>
            <a:cxnLst/>
            <a:rect l="l" t="t" r="r" b="b"/>
            <a:pathLst>
              <a:path w="955987" h="770764">
                <a:moveTo>
                  <a:pt x="0" y="0"/>
                </a:moveTo>
                <a:lnTo>
                  <a:pt x="955987" y="0"/>
                </a:lnTo>
                <a:lnTo>
                  <a:pt x="955987" y="770765"/>
                </a:lnTo>
                <a:lnTo>
                  <a:pt x="0" y="7707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29" name="Freeform 29"/>
          <p:cNvSpPr/>
          <p:nvPr/>
        </p:nvSpPr>
        <p:spPr>
          <a:xfrm>
            <a:off x="4787605" y="4452667"/>
            <a:ext cx="742448" cy="745243"/>
          </a:xfrm>
          <a:custGeom>
            <a:avLst/>
            <a:gdLst/>
            <a:ahLst/>
            <a:cxnLst/>
            <a:rect l="l" t="t" r="r" b="b"/>
            <a:pathLst>
              <a:path w="742448" h="745243">
                <a:moveTo>
                  <a:pt x="0" y="0"/>
                </a:moveTo>
                <a:lnTo>
                  <a:pt x="742448" y="0"/>
                </a:lnTo>
                <a:lnTo>
                  <a:pt x="742448" y="745243"/>
                </a:lnTo>
                <a:lnTo>
                  <a:pt x="0" y="7452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30" name="Freeform 30"/>
          <p:cNvSpPr/>
          <p:nvPr/>
        </p:nvSpPr>
        <p:spPr>
          <a:xfrm>
            <a:off x="4845556" y="5528392"/>
            <a:ext cx="626545" cy="641788"/>
          </a:xfrm>
          <a:custGeom>
            <a:avLst/>
            <a:gdLst/>
            <a:ahLst/>
            <a:cxnLst/>
            <a:rect l="l" t="t" r="r" b="b"/>
            <a:pathLst>
              <a:path w="626545" h="641788">
                <a:moveTo>
                  <a:pt x="0" y="0"/>
                </a:moveTo>
                <a:lnTo>
                  <a:pt x="626546" y="0"/>
                </a:lnTo>
                <a:lnTo>
                  <a:pt x="626546" y="641788"/>
                </a:lnTo>
                <a:lnTo>
                  <a:pt x="0" y="6417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31" name="Freeform 31"/>
          <p:cNvSpPr/>
          <p:nvPr/>
        </p:nvSpPr>
        <p:spPr>
          <a:xfrm>
            <a:off x="4824344" y="6560538"/>
            <a:ext cx="595440" cy="595440"/>
          </a:xfrm>
          <a:custGeom>
            <a:avLst/>
            <a:gdLst/>
            <a:ahLst/>
            <a:cxnLst/>
            <a:rect l="l" t="t" r="r" b="b"/>
            <a:pathLst>
              <a:path w="595440" h="595440">
                <a:moveTo>
                  <a:pt x="0" y="0"/>
                </a:moveTo>
                <a:lnTo>
                  <a:pt x="595440" y="0"/>
                </a:lnTo>
                <a:lnTo>
                  <a:pt x="595440" y="595439"/>
                </a:lnTo>
                <a:lnTo>
                  <a:pt x="0" y="5954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BE"/>
          </a:p>
        </p:txBody>
      </p:sp>
      <p:sp>
        <p:nvSpPr>
          <p:cNvPr id="32" name="Freeform 32"/>
          <p:cNvSpPr/>
          <p:nvPr/>
        </p:nvSpPr>
        <p:spPr>
          <a:xfrm>
            <a:off x="4780772" y="7595712"/>
            <a:ext cx="612712" cy="588204"/>
          </a:xfrm>
          <a:custGeom>
            <a:avLst/>
            <a:gdLst/>
            <a:ahLst/>
            <a:cxnLst/>
            <a:rect l="l" t="t" r="r" b="b"/>
            <a:pathLst>
              <a:path w="612712" h="588204">
                <a:moveTo>
                  <a:pt x="0" y="0"/>
                </a:moveTo>
                <a:lnTo>
                  <a:pt x="612712" y="0"/>
                </a:lnTo>
                <a:lnTo>
                  <a:pt x="612712" y="588204"/>
                </a:lnTo>
                <a:lnTo>
                  <a:pt x="0" y="5882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33" name="Freeform 33"/>
          <p:cNvSpPr/>
          <p:nvPr/>
        </p:nvSpPr>
        <p:spPr>
          <a:xfrm>
            <a:off x="4781689" y="8524203"/>
            <a:ext cx="548404" cy="636753"/>
          </a:xfrm>
          <a:custGeom>
            <a:avLst/>
            <a:gdLst/>
            <a:ahLst/>
            <a:cxnLst/>
            <a:rect l="l" t="t" r="r" b="b"/>
            <a:pathLst>
              <a:path w="548404" h="636753">
                <a:moveTo>
                  <a:pt x="0" y="0"/>
                </a:moveTo>
                <a:lnTo>
                  <a:pt x="548404" y="0"/>
                </a:lnTo>
                <a:lnTo>
                  <a:pt x="548404" y="636753"/>
                </a:lnTo>
                <a:lnTo>
                  <a:pt x="0" y="6367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BE"/>
          </a:p>
        </p:txBody>
      </p:sp>
      <p:sp>
        <p:nvSpPr>
          <p:cNvPr id="36" name="TextBox 36"/>
          <p:cNvSpPr txBox="1"/>
          <p:nvPr/>
        </p:nvSpPr>
        <p:spPr>
          <a:xfrm>
            <a:off x="7110371" y="3629392"/>
            <a:ext cx="4067257" cy="442622"/>
          </a:xfrm>
          <a:prstGeom prst="rect">
            <a:avLst/>
          </a:prstGeom>
        </p:spPr>
        <p:txBody>
          <a:bodyPr wrap="square" lIns="0" tIns="0" rIns="0" bIns="0" rtlCol="0" anchor="t">
            <a:spAutoFit/>
          </a:bodyPr>
          <a:lstStyle/>
          <a:p>
            <a:pPr algn="ctr">
              <a:lnSpc>
                <a:spcPts val="3670"/>
              </a:lnSpc>
            </a:pPr>
            <a:r>
              <a:rPr lang="en-US" sz="2621" dirty="0" err="1">
                <a:solidFill>
                  <a:srgbClr val="FFFFFF"/>
                </a:solidFill>
                <a:latin typeface="Canva Sans Bold"/>
              </a:rPr>
              <a:t>Erneuerbare</a:t>
            </a:r>
            <a:r>
              <a:rPr lang="en-US" sz="2621" dirty="0">
                <a:solidFill>
                  <a:srgbClr val="FFFFFF"/>
                </a:solidFill>
                <a:latin typeface="Canva Sans Bold"/>
              </a:rPr>
              <a:t> </a:t>
            </a:r>
            <a:r>
              <a:rPr lang="en-US" sz="2621" dirty="0" err="1">
                <a:solidFill>
                  <a:srgbClr val="FFFFFF"/>
                </a:solidFill>
                <a:latin typeface="Canva Sans Bold"/>
              </a:rPr>
              <a:t>Energie</a:t>
            </a:r>
            <a:endParaRPr lang="en-US" sz="2621" dirty="0">
              <a:solidFill>
                <a:srgbClr val="FFFFFF"/>
              </a:solidFill>
              <a:latin typeface="Canva Sans Bold"/>
            </a:endParaRPr>
          </a:p>
        </p:txBody>
      </p:sp>
      <p:sp>
        <p:nvSpPr>
          <p:cNvPr id="37" name="TextBox 37"/>
          <p:cNvSpPr txBox="1"/>
          <p:nvPr/>
        </p:nvSpPr>
        <p:spPr>
          <a:xfrm>
            <a:off x="7728603" y="4597219"/>
            <a:ext cx="2830794" cy="443787"/>
          </a:xfrm>
          <a:prstGeom prst="rect">
            <a:avLst/>
          </a:prstGeom>
        </p:spPr>
        <p:txBody>
          <a:bodyPr lIns="0" tIns="0" rIns="0" bIns="0" rtlCol="0" anchor="t">
            <a:spAutoFit/>
          </a:bodyPr>
          <a:lstStyle/>
          <a:p>
            <a:pPr algn="ctr">
              <a:lnSpc>
                <a:spcPts val="3670"/>
              </a:lnSpc>
            </a:pPr>
            <a:r>
              <a:rPr lang="en-US" sz="2621">
                <a:solidFill>
                  <a:srgbClr val="FFFFFF"/>
                </a:solidFill>
                <a:latin typeface="Canva Sans Bold"/>
              </a:rPr>
              <a:t>Energie-Effizienz</a:t>
            </a:r>
          </a:p>
        </p:txBody>
      </p:sp>
      <p:sp>
        <p:nvSpPr>
          <p:cNvPr id="38" name="TextBox 38"/>
          <p:cNvSpPr txBox="1"/>
          <p:nvPr/>
        </p:nvSpPr>
        <p:spPr>
          <a:xfrm>
            <a:off x="7508399" y="5609032"/>
            <a:ext cx="3340866" cy="442622"/>
          </a:xfrm>
          <a:prstGeom prst="rect">
            <a:avLst/>
          </a:prstGeom>
        </p:spPr>
        <p:txBody>
          <a:bodyPr wrap="square" lIns="0" tIns="0" rIns="0" bIns="0" rtlCol="0" anchor="t">
            <a:spAutoFit/>
          </a:bodyPr>
          <a:lstStyle/>
          <a:p>
            <a:pPr algn="ctr">
              <a:lnSpc>
                <a:spcPts val="3670"/>
              </a:lnSpc>
            </a:pPr>
            <a:r>
              <a:rPr lang="en-US" sz="2621" dirty="0" err="1">
                <a:solidFill>
                  <a:srgbClr val="FFFFFF"/>
                </a:solidFill>
                <a:latin typeface="Canva Sans Bold"/>
              </a:rPr>
              <a:t>Sauberer</a:t>
            </a:r>
            <a:r>
              <a:rPr lang="en-US" sz="2621" dirty="0">
                <a:solidFill>
                  <a:srgbClr val="FFFFFF"/>
                </a:solidFill>
                <a:latin typeface="Canva Sans Bold"/>
              </a:rPr>
              <a:t> Transport</a:t>
            </a:r>
          </a:p>
        </p:txBody>
      </p:sp>
      <p:sp>
        <p:nvSpPr>
          <p:cNvPr id="39" name="TextBox 39"/>
          <p:cNvSpPr txBox="1"/>
          <p:nvPr/>
        </p:nvSpPr>
        <p:spPr>
          <a:xfrm>
            <a:off x="6928263" y="6639180"/>
            <a:ext cx="4431469" cy="443787"/>
          </a:xfrm>
          <a:prstGeom prst="rect">
            <a:avLst/>
          </a:prstGeom>
        </p:spPr>
        <p:txBody>
          <a:bodyPr wrap="square" lIns="0" tIns="0" rIns="0" bIns="0" rtlCol="0" anchor="t">
            <a:spAutoFit/>
          </a:bodyPr>
          <a:lstStyle/>
          <a:p>
            <a:pPr algn="ctr">
              <a:lnSpc>
                <a:spcPts val="3670"/>
              </a:lnSpc>
            </a:pPr>
            <a:r>
              <a:rPr lang="en-US" sz="2621" dirty="0">
                <a:solidFill>
                  <a:srgbClr val="FFFFFF"/>
                </a:solidFill>
                <a:latin typeface="Canva Sans Bold"/>
              </a:rPr>
              <a:t>Nachhaltige Infrastruktur</a:t>
            </a:r>
          </a:p>
        </p:txBody>
      </p:sp>
      <p:sp>
        <p:nvSpPr>
          <p:cNvPr id="40" name="TextBox 40"/>
          <p:cNvSpPr txBox="1"/>
          <p:nvPr/>
        </p:nvSpPr>
        <p:spPr>
          <a:xfrm>
            <a:off x="8285320" y="7616374"/>
            <a:ext cx="1717354" cy="443787"/>
          </a:xfrm>
          <a:prstGeom prst="rect">
            <a:avLst/>
          </a:prstGeom>
        </p:spPr>
        <p:txBody>
          <a:bodyPr lIns="0" tIns="0" rIns="0" bIns="0" rtlCol="0" anchor="t">
            <a:spAutoFit/>
          </a:bodyPr>
          <a:lstStyle/>
          <a:p>
            <a:pPr algn="ctr">
              <a:lnSpc>
                <a:spcPts val="3670"/>
              </a:lnSpc>
            </a:pPr>
            <a:r>
              <a:rPr lang="en-US" sz="2621" dirty="0" err="1">
                <a:solidFill>
                  <a:srgbClr val="FFFFFF"/>
                </a:solidFill>
                <a:latin typeface="Canva Sans Bold"/>
              </a:rPr>
              <a:t>CleanTech</a:t>
            </a:r>
            <a:endParaRPr lang="en-US" sz="2621" dirty="0">
              <a:solidFill>
                <a:srgbClr val="FFFFFF"/>
              </a:solidFill>
              <a:latin typeface="Canva Sans Bold"/>
            </a:endParaRPr>
          </a:p>
        </p:txBody>
      </p:sp>
      <p:sp>
        <p:nvSpPr>
          <p:cNvPr id="41" name="TextBox 41"/>
          <p:cNvSpPr txBox="1"/>
          <p:nvPr/>
        </p:nvSpPr>
        <p:spPr>
          <a:xfrm>
            <a:off x="228600" y="2553362"/>
            <a:ext cx="17602201" cy="574196"/>
          </a:xfrm>
          <a:prstGeom prst="rect">
            <a:avLst/>
          </a:prstGeom>
        </p:spPr>
        <p:txBody>
          <a:bodyPr wrap="square" lIns="0" tIns="0" rIns="0" bIns="0" rtlCol="0" anchor="t">
            <a:spAutoFit/>
          </a:bodyPr>
          <a:lstStyle/>
          <a:p>
            <a:pPr algn="ctr">
              <a:lnSpc>
                <a:spcPts val="4759"/>
              </a:lnSpc>
            </a:pPr>
            <a:r>
              <a:rPr lang="en-US" sz="3399" dirty="0">
                <a:solidFill>
                  <a:srgbClr val="FFFFFF"/>
                </a:solidFill>
                <a:latin typeface="Canva Sans"/>
              </a:rPr>
              <a:t>Der </a:t>
            </a:r>
            <a:r>
              <a:rPr lang="en-US" sz="3399" dirty="0" err="1">
                <a:solidFill>
                  <a:srgbClr val="FFFFFF"/>
                </a:solidFill>
                <a:latin typeface="Canva Sans"/>
              </a:rPr>
              <a:t>Klimawandel</a:t>
            </a:r>
            <a:r>
              <a:rPr lang="en-US" sz="3399" dirty="0">
                <a:solidFill>
                  <a:srgbClr val="FFFFFF"/>
                </a:solidFill>
                <a:latin typeface="Canva Sans"/>
              </a:rPr>
              <a:t> </a:t>
            </a:r>
            <a:r>
              <a:rPr lang="en-US" sz="3399" dirty="0" err="1">
                <a:solidFill>
                  <a:srgbClr val="FFFFFF"/>
                </a:solidFill>
                <a:latin typeface="Canva Sans"/>
              </a:rPr>
              <a:t>bietet</a:t>
            </a:r>
            <a:r>
              <a:rPr lang="en-US" sz="3399" dirty="0">
                <a:solidFill>
                  <a:srgbClr val="FFFFFF"/>
                </a:solidFill>
                <a:latin typeface="Canva Sans"/>
              </a:rPr>
              <a:t> </a:t>
            </a:r>
            <a:r>
              <a:rPr lang="en-US" sz="3399" dirty="0" err="1">
                <a:solidFill>
                  <a:srgbClr val="FFFFFF"/>
                </a:solidFill>
                <a:latin typeface="Canva Sans"/>
              </a:rPr>
              <a:t>aber</a:t>
            </a:r>
            <a:r>
              <a:rPr lang="en-US" sz="3399" dirty="0">
                <a:solidFill>
                  <a:srgbClr val="FFFFFF"/>
                </a:solidFill>
                <a:latin typeface="Canva Sans"/>
              </a:rPr>
              <a:t> </a:t>
            </a:r>
            <a:r>
              <a:rPr lang="en-US" sz="3399" dirty="0" err="1">
                <a:solidFill>
                  <a:srgbClr val="FFFFFF"/>
                </a:solidFill>
                <a:latin typeface="Canva Sans"/>
              </a:rPr>
              <a:t>auch</a:t>
            </a:r>
            <a:r>
              <a:rPr lang="en-US" sz="3399" dirty="0">
                <a:solidFill>
                  <a:srgbClr val="FFFFFF"/>
                </a:solidFill>
                <a:latin typeface="Canva Sans"/>
              </a:rPr>
              <a:t> </a:t>
            </a:r>
            <a:r>
              <a:rPr lang="en-US" sz="3399" dirty="0" err="1">
                <a:solidFill>
                  <a:srgbClr val="FFFFFF"/>
                </a:solidFill>
                <a:latin typeface="Canva Sans"/>
              </a:rPr>
              <a:t>Chancen</a:t>
            </a:r>
            <a:r>
              <a:rPr lang="en-US" sz="3399" dirty="0">
                <a:solidFill>
                  <a:srgbClr val="FFFFFF"/>
                </a:solidFill>
                <a:latin typeface="Canva Sans"/>
              </a:rPr>
              <a:t>, da </a:t>
            </a:r>
            <a:r>
              <a:rPr lang="en-US" sz="3399" dirty="0" err="1">
                <a:solidFill>
                  <a:srgbClr val="FFFFFF"/>
                </a:solidFill>
                <a:latin typeface="Canva Sans"/>
              </a:rPr>
              <a:t>sich</a:t>
            </a:r>
            <a:r>
              <a:rPr lang="en-US" sz="3399" dirty="0">
                <a:solidFill>
                  <a:srgbClr val="FFFFFF"/>
                </a:solidFill>
                <a:latin typeface="Canva Sans"/>
              </a:rPr>
              <a:t> die </a:t>
            </a:r>
            <a:r>
              <a:rPr lang="en-US" sz="3399" dirty="0" err="1">
                <a:solidFill>
                  <a:srgbClr val="FFFFFF"/>
                </a:solidFill>
                <a:latin typeface="Canva Sans"/>
              </a:rPr>
              <a:t>Verbraucherwünsche</a:t>
            </a:r>
            <a:r>
              <a:rPr lang="en-US" sz="3399" dirty="0">
                <a:solidFill>
                  <a:srgbClr val="FFFFFF"/>
                </a:solidFill>
                <a:latin typeface="Canva Sans"/>
              </a:rPr>
              <a:t> </a:t>
            </a:r>
            <a:r>
              <a:rPr lang="en-US" sz="3399" dirty="0" err="1">
                <a:solidFill>
                  <a:srgbClr val="FFFFFF"/>
                </a:solidFill>
                <a:latin typeface="Canva Sans"/>
              </a:rPr>
              <a:t>ändern</a:t>
            </a:r>
            <a:r>
              <a:rPr lang="en-US" sz="3399" dirty="0">
                <a:solidFill>
                  <a:srgbClr val="FFFFFF"/>
                </a:solidFill>
                <a:latin typeface="Canva Sans"/>
              </a:rPr>
              <a:t> </a:t>
            </a:r>
          </a:p>
        </p:txBody>
      </p:sp>
      <p:sp>
        <p:nvSpPr>
          <p:cNvPr id="42" name="TextBox 42"/>
          <p:cNvSpPr txBox="1"/>
          <p:nvPr/>
        </p:nvSpPr>
        <p:spPr>
          <a:xfrm>
            <a:off x="7309385" y="8665060"/>
            <a:ext cx="3669229" cy="442622"/>
          </a:xfrm>
          <a:prstGeom prst="rect">
            <a:avLst/>
          </a:prstGeom>
        </p:spPr>
        <p:txBody>
          <a:bodyPr wrap="square" lIns="0" tIns="0" rIns="0" bIns="0" rtlCol="0" anchor="t">
            <a:spAutoFit/>
          </a:bodyPr>
          <a:lstStyle/>
          <a:p>
            <a:pPr algn="ctr">
              <a:lnSpc>
                <a:spcPts val="3670"/>
              </a:lnSpc>
            </a:pPr>
            <a:r>
              <a:rPr lang="en-US" sz="2621" dirty="0" err="1">
                <a:solidFill>
                  <a:srgbClr val="FFFFFF"/>
                </a:solidFill>
                <a:latin typeface="Canva Sans Bold"/>
              </a:rPr>
              <a:t>Nachhaltige</a:t>
            </a:r>
            <a:r>
              <a:rPr lang="en-US" sz="2621" dirty="0">
                <a:solidFill>
                  <a:srgbClr val="FFFFFF"/>
                </a:solidFill>
                <a:latin typeface="Canva Sans Bold"/>
              </a:rPr>
              <a:t> </a:t>
            </a:r>
            <a:r>
              <a:rPr lang="en-US" sz="2621" dirty="0" err="1">
                <a:solidFill>
                  <a:srgbClr val="FFFFFF"/>
                </a:solidFill>
                <a:latin typeface="Canva Sans Bold"/>
              </a:rPr>
              <a:t>Finanzen</a:t>
            </a:r>
            <a:endParaRPr lang="en-US" sz="2621" dirty="0">
              <a:solidFill>
                <a:srgbClr val="FFFFFF"/>
              </a:solidFill>
              <a:latin typeface="Canva Sans Bold"/>
            </a:endParaRPr>
          </a:p>
        </p:txBody>
      </p:sp>
      <p:sp>
        <p:nvSpPr>
          <p:cNvPr id="43" name="TextBox 13">
            <a:extLst>
              <a:ext uri="{FF2B5EF4-FFF2-40B4-BE49-F238E27FC236}">
                <a16:creationId xmlns:a16="http://schemas.microsoft.com/office/drawing/2014/main" id="{4ED01D62-E45C-47AA-FC43-B1A5FDEA04D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34" name="TextBox 11">
            <a:extLst>
              <a:ext uri="{FF2B5EF4-FFF2-40B4-BE49-F238E27FC236}">
                <a16:creationId xmlns:a16="http://schemas.microsoft.com/office/drawing/2014/main" id="{642D6CC7-977A-2600-2376-74FCE014AD66}"/>
              </a:ext>
            </a:extLst>
          </p:cNvPr>
          <p:cNvSpPr txBox="1"/>
          <p:nvPr/>
        </p:nvSpPr>
        <p:spPr>
          <a:xfrm>
            <a:off x="234000" y="885825"/>
            <a:ext cx="17820000" cy="1191600"/>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Wo liegen im Gegenzug die Klimachancen?</a:t>
            </a:r>
            <a:endParaRPr lang="en-US" sz="6000" dirty="0">
              <a:solidFill>
                <a:srgbClr val="FFFFFF"/>
              </a:solidFill>
              <a:latin typeface="Eastman Grotesque Bold"/>
            </a:endParaRPr>
          </a:p>
        </p:txBody>
      </p:sp>
    </p:spTree>
    <p:extLst>
      <p:ext uri="{BB962C8B-B14F-4D97-AF65-F5344CB8AC3E}">
        <p14:creationId xmlns:p14="http://schemas.microsoft.com/office/powerpoint/2010/main" val="2425810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34000" y="885825"/>
            <a:ext cx="17820000" cy="1191600"/>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Wo liegen im Gegenzug die Klimachancen?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8E215D25-9A45-9D16-A3B8-09C68F5B43CE}"/>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5124" name="Picture 4" descr="Erstmals investiert die Welt mehr in die Energiewende als in fossile Energie,  aber eine „Atom-Renaissance“ ist weiter nicht in Sicht - Hans-Josef Fell -  Botschafter für 100% Erneuerbare Energien">
            <a:extLst>
              <a:ext uri="{FF2B5EF4-FFF2-40B4-BE49-F238E27FC236}">
                <a16:creationId xmlns:a16="http://schemas.microsoft.com/office/drawing/2014/main" id="{42966C4E-9A83-814E-3644-BE36BF8DA4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59" b="6890"/>
          <a:stretch/>
        </p:blipFill>
        <p:spPr bwMode="auto">
          <a:xfrm>
            <a:off x="2499161" y="2660267"/>
            <a:ext cx="13096430" cy="670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8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7072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34000" y="885825"/>
            <a:ext cx="17820000" cy="1191600"/>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Wo liegen im Gegenzug die Klimachancen?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3925D512-FF3D-78B3-9899-EC52C3760F8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7172" name="Picture 4" descr="Bild 2">
            <a:extLst>
              <a:ext uri="{FF2B5EF4-FFF2-40B4-BE49-F238E27FC236}">
                <a16:creationId xmlns:a16="http://schemas.microsoft.com/office/drawing/2014/main" id="{7F313627-FA44-ADA6-89CA-1BEA9AA98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981" y="2633627"/>
            <a:ext cx="12348000" cy="69809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5">
            <a:extLst>
              <a:ext uri="{FF2B5EF4-FFF2-40B4-BE49-F238E27FC236}">
                <a16:creationId xmlns:a16="http://schemas.microsoft.com/office/drawing/2014/main" id="{68653CFB-BDFD-D01F-8EB3-6DEC50F57A9A}"/>
              </a:ext>
            </a:extLst>
          </p:cNvPr>
          <p:cNvSpPr txBox="1"/>
          <p:nvPr/>
        </p:nvSpPr>
        <p:spPr>
          <a:xfrm>
            <a:off x="2665881" y="3211406"/>
            <a:ext cx="12956238" cy="509883"/>
          </a:xfrm>
          <a:prstGeom prst="rect">
            <a:avLst/>
          </a:prstGeom>
        </p:spPr>
        <p:txBody>
          <a:bodyPr lIns="0" tIns="0" rIns="0" bIns="0" rtlCol="0" anchor="t">
            <a:spAutoFit/>
          </a:bodyPr>
          <a:lstStyle/>
          <a:p>
            <a:pPr>
              <a:lnSpc>
                <a:spcPts val="4165"/>
              </a:lnSpc>
            </a:pPr>
            <a:r>
              <a:rPr lang="de-DE" sz="2975" b="1" dirty="0">
                <a:solidFill>
                  <a:srgbClr val="FFFFFF"/>
                </a:solidFill>
                <a:latin typeface="Eastman Grotesque"/>
              </a:rPr>
              <a:t>Energieeffizienz</a:t>
            </a:r>
          </a:p>
        </p:txBody>
      </p:sp>
      <p:pic>
        <p:nvPicPr>
          <p:cNvPr id="7174" name="Picture 6" descr="Energieeffizienz steigern, aber wie? – Ein Service der IHK">
            <a:extLst>
              <a:ext uri="{FF2B5EF4-FFF2-40B4-BE49-F238E27FC236}">
                <a16:creationId xmlns:a16="http://schemas.microsoft.com/office/drawing/2014/main" id="{C474DF14-3B0D-273E-BF4A-068C5D5A8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41" y="4837953"/>
            <a:ext cx="5256000" cy="208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88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34000" y="885825"/>
            <a:ext cx="17820000" cy="1191600"/>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Wo liegen im Gegenzug die Klimachancen?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172199" y="3211406"/>
            <a:ext cx="9449919" cy="5895973"/>
          </a:xfrm>
          <a:prstGeom prst="rect">
            <a:avLst/>
          </a:prstGeom>
        </p:spPr>
        <p:txBody>
          <a:bodyPr wrap="square" lIns="0" tIns="0" rIns="0" bIns="0" rtlCol="0" anchor="t">
            <a:spAutoFit/>
          </a:bodyPr>
          <a:lstStyle/>
          <a:p>
            <a:pPr>
              <a:lnSpc>
                <a:spcPts val="4165"/>
              </a:lnSpc>
            </a:pPr>
            <a:r>
              <a:rPr lang="de-DE" sz="2975" b="1" dirty="0">
                <a:solidFill>
                  <a:srgbClr val="FFFFFF"/>
                </a:solidFill>
                <a:latin typeface="Eastman Grotesque"/>
              </a:rPr>
              <a:t>Sauberer Verkehr</a:t>
            </a:r>
          </a:p>
          <a:p>
            <a:pPr>
              <a:lnSpc>
                <a:spcPts val="4165"/>
              </a:lnSpc>
            </a:pPr>
            <a:endParaRPr lang="de-DE" sz="2975" dirty="0">
              <a:solidFill>
                <a:srgbClr val="FFFFFF"/>
              </a:solidFill>
              <a:latin typeface="Eastman Grotesque"/>
            </a:endParaRPr>
          </a:p>
          <a:p>
            <a:pPr>
              <a:lnSpc>
                <a:spcPts val="4165"/>
              </a:lnSpc>
            </a:pPr>
            <a:endParaRPr lang="de-DE" sz="2975" dirty="0">
              <a:solidFill>
                <a:srgbClr val="FFFFFF"/>
              </a:solidFill>
              <a:latin typeface="Eastman Grotesque"/>
            </a:endParaRPr>
          </a:p>
          <a:p>
            <a:pPr>
              <a:lnSpc>
                <a:spcPts val="4165"/>
              </a:lnSpc>
            </a:pPr>
            <a:endParaRPr lang="de-DE" sz="2975" dirty="0">
              <a:solidFill>
                <a:srgbClr val="FFFFFF"/>
              </a:solidFill>
              <a:latin typeface="Eastman Grotesque"/>
            </a:endParaRPr>
          </a:p>
          <a:p>
            <a:pPr>
              <a:lnSpc>
                <a:spcPts val="4165"/>
              </a:lnSpc>
            </a:pPr>
            <a:endParaRPr lang="de-DE" sz="2975" dirty="0">
              <a:solidFill>
                <a:srgbClr val="FFFFFF"/>
              </a:solidFill>
              <a:latin typeface="Eastman Grotesque"/>
            </a:endParaRPr>
          </a:p>
          <a:p>
            <a:pPr>
              <a:lnSpc>
                <a:spcPts val="4165"/>
              </a:lnSpc>
            </a:pPr>
            <a:r>
              <a:rPr lang="de-DE" sz="2975" dirty="0">
                <a:solidFill>
                  <a:srgbClr val="FFFFFF"/>
                </a:solidFill>
                <a:latin typeface="Eastman Grotesque"/>
              </a:rPr>
              <a:t>Elektrofahrzeuge, Ladeinfrastruktur, Batterietechnologie und öffentliche Verkehrssysteme sind Bereiche, die vom Übergang zu einem nachhaltigen Verkehr profitieren können. Darüber hinaus bieten Unternehmen, die an der Entwicklung alternativer Kraftstoffe wie Wasserstoff oder Biokraftstoffen beteiligt sind, ebenfalls Chancen.</a:t>
            </a:r>
          </a:p>
        </p:txBody>
      </p:sp>
      <p:sp>
        <p:nvSpPr>
          <p:cNvPr id="16" name="TextBox 13">
            <a:extLst>
              <a:ext uri="{FF2B5EF4-FFF2-40B4-BE49-F238E27FC236}">
                <a16:creationId xmlns:a16="http://schemas.microsoft.com/office/drawing/2014/main" id="{470B362B-5EEB-4A92-2A3B-9CD669509AA7}"/>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2451BC7F-9C69-1F01-CB66-93831CFD4477}"/>
              </a:ext>
            </a:extLst>
          </p:cNvPr>
          <p:cNvPicPr>
            <a:picLocks noChangeAspect="1"/>
          </p:cNvPicPr>
          <p:nvPr/>
        </p:nvPicPr>
        <p:blipFill>
          <a:blip r:embed="rId3"/>
          <a:stretch>
            <a:fillRect/>
          </a:stretch>
        </p:blipFill>
        <p:spPr>
          <a:xfrm>
            <a:off x="7647815" y="3799354"/>
            <a:ext cx="9086850" cy="1733550"/>
          </a:xfrm>
          <a:prstGeom prst="rect">
            <a:avLst/>
          </a:prstGeom>
        </p:spPr>
      </p:pic>
      <p:pic>
        <p:nvPicPr>
          <p:cNvPr id="8194" name="Picture 2" descr="Bundesministerium für Digitales und Verkehr auf LinkedIn: #fitfür55 # ladeinfrastruktur #elektromobilität #wasserstoff… | 19 Kommentare">
            <a:extLst>
              <a:ext uri="{FF2B5EF4-FFF2-40B4-BE49-F238E27FC236}">
                <a16:creationId xmlns:a16="http://schemas.microsoft.com/office/drawing/2014/main" id="{4439DEF5-8DD5-6391-4136-E22D143B0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00" y="4447398"/>
            <a:ext cx="5364000" cy="53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696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34000" y="885825"/>
            <a:ext cx="17820000" cy="1191600"/>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Wo liegen im Gegenzug die Klimachancen?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509883"/>
          </a:xfrm>
          <a:prstGeom prst="rect">
            <a:avLst/>
          </a:prstGeom>
        </p:spPr>
        <p:txBody>
          <a:bodyPr lIns="0" tIns="0" rIns="0" bIns="0" rtlCol="0" anchor="t">
            <a:spAutoFit/>
          </a:bodyPr>
          <a:lstStyle/>
          <a:p>
            <a:pPr>
              <a:lnSpc>
                <a:spcPts val="4165"/>
              </a:lnSpc>
            </a:pPr>
            <a:r>
              <a:rPr lang="de-DE" sz="2975" b="1" dirty="0">
                <a:solidFill>
                  <a:srgbClr val="FFFFFF"/>
                </a:solidFill>
                <a:latin typeface="Eastman Grotesque"/>
              </a:rPr>
              <a:t>Nachhaltige Infrastruktur</a:t>
            </a:r>
          </a:p>
        </p:txBody>
      </p:sp>
      <p:sp>
        <p:nvSpPr>
          <p:cNvPr id="16" name="TextBox 13">
            <a:extLst>
              <a:ext uri="{FF2B5EF4-FFF2-40B4-BE49-F238E27FC236}">
                <a16:creationId xmlns:a16="http://schemas.microsoft.com/office/drawing/2014/main" id="{57287957-D0B4-ED56-73E9-F2E8E30ACEA7}"/>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360EF4A5-279E-831F-E251-09BF2309E233}"/>
              </a:ext>
            </a:extLst>
          </p:cNvPr>
          <p:cNvPicPr>
            <a:picLocks noChangeAspect="1"/>
          </p:cNvPicPr>
          <p:nvPr/>
        </p:nvPicPr>
        <p:blipFill rotWithShape="1">
          <a:blip r:embed="rId4"/>
          <a:srcRect r="46249" b="61191"/>
          <a:stretch/>
        </p:blipFill>
        <p:spPr>
          <a:xfrm>
            <a:off x="9372600" y="4084230"/>
            <a:ext cx="5754575" cy="561872"/>
          </a:xfrm>
          <a:prstGeom prst="rect">
            <a:avLst/>
          </a:prstGeom>
        </p:spPr>
      </p:pic>
      <p:pic>
        <p:nvPicPr>
          <p:cNvPr id="19" name="Grafik 18">
            <a:extLst>
              <a:ext uri="{FF2B5EF4-FFF2-40B4-BE49-F238E27FC236}">
                <a16:creationId xmlns:a16="http://schemas.microsoft.com/office/drawing/2014/main" id="{5C2DF426-EFA3-E864-EA08-2F530D73603E}"/>
              </a:ext>
            </a:extLst>
          </p:cNvPr>
          <p:cNvPicPr>
            <a:picLocks noChangeAspect="1"/>
          </p:cNvPicPr>
          <p:nvPr/>
        </p:nvPicPr>
        <p:blipFill rotWithShape="1">
          <a:blip r:embed="rId5"/>
          <a:srcRect r="48186" b="45928"/>
          <a:stretch/>
        </p:blipFill>
        <p:spPr>
          <a:xfrm>
            <a:off x="8504383" y="3137935"/>
            <a:ext cx="3829786" cy="509883"/>
          </a:xfrm>
          <a:prstGeom prst="rect">
            <a:avLst/>
          </a:prstGeom>
        </p:spPr>
      </p:pic>
      <p:pic>
        <p:nvPicPr>
          <p:cNvPr id="21" name="Grafik 20">
            <a:extLst>
              <a:ext uri="{FF2B5EF4-FFF2-40B4-BE49-F238E27FC236}">
                <a16:creationId xmlns:a16="http://schemas.microsoft.com/office/drawing/2014/main" id="{53EF374F-8974-8C1F-AF53-3778367CFC99}"/>
              </a:ext>
            </a:extLst>
          </p:cNvPr>
          <p:cNvPicPr>
            <a:picLocks noChangeAspect="1"/>
          </p:cNvPicPr>
          <p:nvPr/>
        </p:nvPicPr>
        <p:blipFill rotWithShape="1">
          <a:blip r:embed="rId6"/>
          <a:srcRect r="70572" b="70305"/>
          <a:stretch/>
        </p:blipFill>
        <p:spPr>
          <a:xfrm>
            <a:off x="13120334" y="3151525"/>
            <a:ext cx="3086100" cy="480839"/>
          </a:xfrm>
          <a:prstGeom prst="rect">
            <a:avLst/>
          </a:prstGeom>
        </p:spPr>
      </p:pic>
      <p:pic>
        <p:nvPicPr>
          <p:cNvPr id="9220" name="Picture 4" descr="Infographik: Warum Infrastruktur wichtig ist und was das für Anleger bedeutet">
            <a:extLst>
              <a:ext uri="{FF2B5EF4-FFF2-40B4-BE49-F238E27FC236}">
                <a16:creationId xmlns:a16="http://schemas.microsoft.com/office/drawing/2014/main" id="{3A28470B-4B4C-FB1D-9CFC-8166FB7C71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998" y="5079691"/>
            <a:ext cx="16992000" cy="42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982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34000" y="885825"/>
            <a:ext cx="17820000" cy="1191600"/>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Wo liegen im Gegenzug die Klimachancen?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4954119" cy="5357364"/>
          </a:xfrm>
          <a:prstGeom prst="rect">
            <a:avLst/>
          </a:prstGeom>
        </p:spPr>
        <p:txBody>
          <a:bodyPr wrap="square" lIns="0" tIns="0" rIns="0" bIns="0" rtlCol="0" anchor="t">
            <a:spAutoFit/>
          </a:bodyPr>
          <a:lstStyle/>
          <a:p>
            <a:pPr>
              <a:lnSpc>
                <a:spcPts val="4165"/>
              </a:lnSpc>
            </a:pPr>
            <a:r>
              <a:rPr lang="de-DE" sz="2975" b="1" dirty="0">
                <a:solidFill>
                  <a:srgbClr val="FFFFFF"/>
                </a:solidFill>
                <a:latin typeface="Eastman Grotesque"/>
              </a:rPr>
              <a:t>Saubere Technologien</a:t>
            </a:r>
          </a:p>
          <a:p>
            <a:pPr>
              <a:lnSpc>
                <a:spcPts val="4165"/>
              </a:lnSpc>
            </a:pPr>
            <a:r>
              <a:rPr lang="de-DE" sz="2975" dirty="0">
                <a:solidFill>
                  <a:srgbClr val="FFFFFF"/>
                </a:solidFill>
                <a:latin typeface="Eastman Grotesque"/>
              </a:rPr>
              <a:t>Umfassen ein breites Spektrum an Innovationen, die zur Verringerung von Emissionen beitragen. Dazu gehören Unternehmen aus der Energiespeicherung, Abfallwirtschaft, Wasseraufbereitung und nachhaltige Landwirtschaft.</a:t>
            </a:r>
          </a:p>
        </p:txBody>
      </p:sp>
      <p:sp>
        <p:nvSpPr>
          <p:cNvPr id="16" name="TextBox 13">
            <a:extLst>
              <a:ext uri="{FF2B5EF4-FFF2-40B4-BE49-F238E27FC236}">
                <a16:creationId xmlns:a16="http://schemas.microsoft.com/office/drawing/2014/main" id="{BF978BBA-400C-73D9-68D5-62643A97A65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59943037-8FEF-3D5B-1704-CBD6781D46E3}"/>
              </a:ext>
            </a:extLst>
          </p:cNvPr>
          <p:cNvPicPr>
            <a:picLocks noChangeAspect="1"/>
          </p:cNvPicPr>
          <p:nvPr/>
        </p:nvPicPr>
        <p:blipFill>
          <a:blip r:embed="rId3"/>
          <a:stretch>
            <a:fillRect/>
          </a:stretch>
        </p:blipFill>
        <p:spPr>
          <a:xfrm>
            <a:off x="7871314" y="2834206"/>
            <a:ext cx="9309078" cy="6696000"/>
          </a:xfrm>
          <a:prstGeom prst="rect">
            <a:avLst/>
          </a:prstGeom>
        </p:spPr>
      </p:pic>
    </p:spTree>
    <p:extLst>
      <p:ext uri="{BB962C8B-B14F-4D97-AF65-F5344CB8AC3E}">
        <p14:creationId xmlns:p14="http://schemas.microsoft.com/office/powerpoint/2010/main" val="2185428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34000" y="885825"/>
            <a:ext cx="17820000" cy="1191600"/>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Wo liegen im Gegenzug die Klimachancen?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4954119" cy="5357364"/>
          </a:xfrm>
          <a:prstGeom prst="rect">
            <a:avLst/>
          </a:prstGeom>
        </p:spPr>
        <p:txBody>
          <a:bodyPr wrap="square" lIns="0" tIns="0" rIns="0" bIns="0" rtlCol="0" anchor="t">
            <a:spAutoFit/>
          </a:bodyPr>
          <a:lstStyle/>
          <a:p>
            <a:pPr>
              <a:lnSpc>
                <a:spcPts val="4165"/>
              </a:lnSpc>
            </a:pPr>
            <a:r>
              <a:rPr lang="de-DE" sz="2975" b="1" dirty="0">
                <a:solidFill>
                  <a:srgbClr val="FFFFFF"/>
                </a:solidFill>
                <a:latin typeface="Eastman Grotesque"/>
              </a:rPr>
              <a:t>Saubere Technologien</a:t>
            </a:r>
          </a:p>
          <a:p>
            <a:pPr>
              <a:lnSpc>
                <a:spcPts val="4165"/>
              </a:lnSpc>
            </a:pPr>
            <a:r>
              <a:rPr lang="de-DE" sz="2975" dirty="0">
                <a:solidFill>
                  <a:srgbClr val="FFFFFF"/>
                </a:solidFill>
                <a:latin typeface="Eastman Grotesque"/>
              </a:rPr>
              <a:t>Umfassen ein breites Spektrum an Innovationen, die zur Verringerung von Emissionen beitragen. Dazu gehören Unternehmen aus der Energiespeicherung, Abfallwirtschaft, Wasseraufbereitung und nachhaltige Landwirtschaft.</a:t>
            </a:r>
          </a:p>
        </p:txBody>
      </p:sp>
      <p:sp>
        <p:nvSpPr>
          <p:cNvPr id="16" name="TextBox 13">
            <a:extLst>
              <a:ext uri="{FF2B5EF4-FFF2-40B4-BE49-F238E27FC236}">
                <a16:creationId xmlns:a16="http://schemas.microsoft.com/office/drawing/2014/main" id="{BF978BBA-400C-73D9-68D5-62643A97A65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8" name="Grafik 17">
            <a:extLst>
              <a:ext uri="{FF2B5EF4-FFF2-40B4-BE49-F238E27FC236}">
                <a16:creationId xmlns:a16="http://schemas.microsoft.com/office/drawing/2014/main" id="{964488A3-882A-AC37-C167-D26202D43E46}"/>
              </a:ext>
            </a:extLst>
          </p:cNvPr>
          <p:cNvPicPr>
            <a:picLocks noChangeAspect="1"/>
          </p:cNvPicPr>
          <p:nvPr/>
        </p:nvPicPr>
        <p:blipFill>
          <a:blip r:embed="rId4"/>
          <a:stretch>
            <a:fillRect/>
          </a:stretch>
        </p:blipFill>
        <p:spPr>
          <a:xfrm>
            <a:off x="7870297" y="2559850"/>
            <a:ext cx="10361436" cy="6732000"/>
          </a:xfrm>
          <a:prstGeom prst="rect">
            <a:avLst/>
          </a:prstGeom>
        </p:spPr>
      </p:pic>
    </p:spTree>
    <p:extLst>
      <p:ext uri="{BB962C8B-B14F-4D97-AF65-F5344CB8AC3E}">
        <p14:creationId xmlns:p14="http://schemas.microsoft.com/office/powerpoint/2010/main" val="2818871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234000" y="885825"/>
            <a:ext cx="17820000" cy="1191600"/>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Wo liegen im Gegenzug die Klimachancen?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dirty="0"/>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1587101"/>
          </a:xfrm>
          <a:prstGeom prst="rect">
            <a:avLst/>
          </a:prstGeom>
        </p:spPr>
        <p:txBody>
          <a:bodyPr lIns="0" tIns="0" rIns="0" bIns="0" rtlCol="0" anchor="t">
            <a:spAutoFit/>
          </a:bodyPr>
          <a:lstStyle/>
          <a:p>
            <a:pPr>
              <a:lnSpc>
                <a:spcPts val="4165"/>
              </a:lnSpc>
            </a:pPr>
            <a:r>
              <a:rPr lang="de-DE" sz="2975" b="1" dirty="0">
                <a:solidFill>
                  <a:srgbClr val="FFFFFF"/>
                </a:solidFill>
                <a:latin typeface="Eastman Grotesque"/>
              </a:rPr>
              <a:t>Chancen für Anleger</a:t>
            </a:r>
          </a:p>
          <a:p>
            <a:pPr>
              <a:lnSpc>
                <a:spcPts val="4165"/>
              </a:lnSpc>
            </a:pPr>
            <a:r>
              <a:rPr lang="de-DE" sz="2975" dirty="0">
                <a:solidFill>
                  <a:srgbClr val="FFFFFF"/>
                </a:solidFill>
                <a:latin typeface="Eastman Grotesque"/>
              </a:rPr>
              <a:t>Die wachsende Nachfrage führt zu neuen nachhaltigen Finanzmöglichkeiten wie Impact </a:t>
            </a:r>
            <a:r>
              <a:rPr lang="de-DE" sz="2975" dirty="0" err="1">
                <a:solidFill>
                  <a:srgbClr val="FFFFFF"/>
                </a:solidFill>
                <a:latin typeface="Eastman Grotesque"/>
              </a:rPr>
              <a:t>Investing</a:t>
            </a:r>
            <a:r>
              <a:rPr lang="de-DE" sz="2975" dirty="0">
                <a:solidFill>
                  <a:srgbClr val="FFFFFF"/>
                </a:solidFill>
                <a:latin typeface="Eastman Grotesque"/>
              </a:rPr>
              <a:t>, grüne Anleihen, nachhaltige Investmentfonds etc.</a:t>
            </a:r>
          </a:p>
        </p:txBody>
      </p:sp>
      <p:sp>
        <p:nvSpPr>
          <p:cNvPr id="16" name="TextBox 13">
            <a:extLst>
              <a:ext uri="{FF2B5EF4-FFF2-40B4-BE49-F238E27FC236}">
                <a16:creationId xmlns:a16="http://schemas.microsoft.com/office/drawing/2014/main" id="{7273B126-A3BB-1C6A-FDD2-0DC6C0939B8D}"/>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0244" name="Picture 4" descr="Nachhaltige Finanzprodukte – DATEV magazin">
            <a:extLst>
              <a:ext uri="{FF2B5EF4-FFF2-40B4-BE49-F238E27FC236}">
                <a16:creationId xmlns:a16="http://schemas.microsoft.com/office/drawing/2014/main" id="{0068E27E-2596-CF3F-05A9-998EC0010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15" y="3890704"/>
            <a:ext cx="11045901" cy="5976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MF-Monatsbericht Januar 2023 - Grüne Bundeswertpapiere: Der Weg zur grünen  Euro-Zinskurve">
            <a:extLst>
              <a:ext uri="{FF2B5EF4-FFF2-40B4-BE49-F238E27FC236}">
                <a16:creationId xmlns:a16="http://schemas.microsoft.com/office/drawing/2014/main" id="{97866901-2A33-C29B-B7AB-1CC092EC5A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5205" y="4805420"/>
            <a:ext cx="5792301" cy="46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319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213098"/>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253359" y="6987138"/>
            <a:ext cx="12838548" cy="1320291"/>
            <a:chOff x="0" y="0"/>
            <a:chExt cx="3381346" cy="347731"/>
          </a:xfrm>
        </p:grpSpPr>
        <p:sp>
          <p:nvSpPr>
            <p:cNvPr id="10" name="Freeform 10"/>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3" name="Group 13"/>
          <p:cNvGrpSpPr/>
          <p:nvPr/>
        </p:nvGrpSpPr>
        <p:grpSpPr>
          <a:xfrm>
            <a:off x="4253359" y="5163754"/>
            <a:ext cx="12838548" cy="1320291"/>
            <a:chOff x="0" y="0"/>
            <a:chExt cx="3381346" cy="347731"/>
          </a:xfrm>
        </p:grpSpPr>
        <p:sp>
          <p:nvSpPr>
            <p:cNvPr id="14" name="Freeform 14"/>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253359" y="3338637"/>
            <a:ext cx="12838548" cy="1320291"/>
            <a:chOff x="0" y="0"/>
            <a:chExt cx="3381346" cy="347731"/>
          </a:xfrm>
        </p:grpSpPr>
        <p:sp>
          <p:nvSpPr>
            <p:cNvPr id="17" name="Freeform 17"/>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49185" y="3280017"/>
            <a:ext cx="1437533" cy="1437533"/>
          </a:xfrm>
          <a:custGeom>
            <a:avLst/>
            <a:gdLst/>
            <a:ahLst/>
            <a:cxnLst/>
            <a:rect l="l" t="t" r="r" b="b"/>
            <a:pathLst>
              <a:path w="1437533" h="1437533">
                <a:moveTo>
                  <a:pt x="0" y="0"/>
                </a:moveTo>
                <a:lnTo>
                  <a:pt x="1437533" y="0"/>
                </a:lnTo>
                <a:lnTo>
                  <a:pt x="1437533" y="1437532"/>
                </a:lnTo>
                <a:lnTo>
                  <a:pt x="0" y="14375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20" name="Freeform 20"/>
          <p:cNvSpPr/>
          <p:nvPr/>
        </p:nvSpPr>
        <p:spPr>
          <a:xfrm>
            <a:off x="1649185" y="5068378"/>
            <a:ext cx="1511112" cy="1377001"/>
          </a:xfrm>
          <a:custGeom>
            <a:avLst/>
            <a:gdLst/>
            <a:ahLst/>
            <a:cxnLst/>
            <a:rect l="l" t="t" r="r" b="b"/>
            <a:pathLst>
              <a:path w="1511112" h="1377001">
                <a:moveTo>
                  <a:pt x="0" y="0"/>
                </a:moveTo>
                <a:lnTo>
                  <a:pt x="1511112" y="0"/>
                </a:lnTo>
                <a:lnTo>
                  <a:pt x="1511112" y="1377001"/>
                </a:lnTo>
                <a:lnTo>
                  <a:pt x="0" y="1377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21" name="Freeform 21"/>
          <p:cNvSpPr/>
          <p:nvPr/>
        </p:nvSpPr>
        <p:spPr>
          <a:xfrm>
            <a:off x="1649185" y="6805261"/>
            <a:ext cx="1784418" cy="1684045"/>
          </a:xfrm>
          <a:custGeom>
            <a:avLst/>
            <a:gdLst/>
            <a:ahLst/>
            <a:cxnLst/>
            <a:rect l="l" t="t" r="r" b="b"/>
            <a:pathLst>
              <a:path w="1784418" h="1684045">
                <a:moveTo>
                  <a:pt x="0" y="0"/>
                </a:moveTo>
                <a:lnTo>
                  <a:pt x="1784419" y="0"/>
                </a:lnTo>
                <a:lnTo>
                  <a:pt x="1784419" y="1684045"/>
                </a:lnTo>
                <a:lnTo>
                  <a:pt x="0" y="16840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23" name="TextBox 23"/>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Lernziele</a:t>
            </a:r>
            <a:endParaRPr lang="en-US" sz="6000" dirty="0">
              <a:solidFill>
                <a:srgbClr val="FFFFFF"/>
              </a:solidFill>
              <a:latin typeface="Eastman Grotesque Bold"/>
            </a:endParaRPr>
          </a:p>
        </p:txBody>
      </p:sp>
      <p:sp>
        <p:nvSpPr>
          <p:cNvPr id="24" name="TextBox 24"/>
          <p:cNvSpPr txBox="1"/>
          <p:nvPr/>
        </p:nvSpPr>
        <p:spPr>
          <a:xfrm>
            <a:off x="4757819" y="3450916"/>
            <a:ext cx="12122398" cy="1536761"/>
          </a:xfrm>
          <a:prstGeom prst="rect">
            <a:avLst/>
          </a:prstGeom>
        </p:spPr>
        <p:txBody>
          <a:bodyPr lIns="0" tIns="0" rIns="0" bIns="0" rtlCol="0" anchor="t">
            <a:spAutoFit/>
          </a:bodyPr>
          <a:lstStyle/>
          <a:p>
            <a:pPr algn="just">
              <a:lnSpc>
                <a:spcPts val="4262"/>
              </a:lnSpc>
            </a:pPr>
            <a:r>
              <a:rPr lang="en-US" sz="3044">
                <a:solidFill>
                  <a:srgbClr val="FFFFFF"/>
                </a:solidFill>
                <a:latin typeface="Eastman Grotesque Bold"/>
              </a:rPr>
              <a:t>Es besteht ein Zusammenhang zwischen Klimarisiken, Unternehmensgewinnen und finanziellen Risiken</a:t>
            </a:r>
          </a:p>
          <a:p>
            <a:pPr algn="just">
              <a:lnSpc>
                <a:spcPts val="3780"/>
              </a:lnSpc>
            </a:pPr>
            <a:endParaRPr lang="en-US" sz="3044">
              <a:solidFill>
                <a:srgbClr val="FFFFFF"/>
              </a:solidFill>
              <a:latin typeface="Eastman Grotesque Bold"/>
            </a:endParaRPr>
          </a:p>
        </p:txBody>
      </p:sp>
      <p:sp>
        <p:nvSpPr>
          <p:cNvPr id="25" name="TextBox 25"/>
          <p:cNvSpPr txBox="1"/>
          <p:nvPr/>
        </p:nvSpPr>
        <p:spPr>
          <a:xfrm>
            <a:off x="4757819" y="5259168"/>
            <a:ext cx="12122398" cy="1056136"/>
          </a:xfrm>
          <a:prstGeom prst="rect">
            <a:avLst/>
          </a:prstGeom>
        </p:spPr>
        <p:txBody>
          <a:bodyPr lIns="0" tIns="0" rIns="0" bIns="0" rtlCol="0" anchor="t">
            <a:spAutoFit/>
          </a:bodyPr>
          <a:lstStyle/>
          <a:p>
            <a:pPr algn="just">
              <a:lnSpc>
                <a:spcPts val="4262"/>
              </a:lnSpc>
            </a:pPr>
            <a:r>
              <a:rPr lang="en-US" sz="3044">
                <a:solidFill>
                  <a:srgbClr val="FFFFFF"/>
                </a:solidFill>
                <a:latin typeface="Eastman Grotesque Bold"/>
              </a:rPr>
              <a:t>Die Reaktion auf den Klimawandel kann auch eine finanzielle Chance darstellen</a:t>
            </a:r>
          </a:p>
        </p:txBody>
      </p:sp>
      <p:sp>
        <p:nvSpPr>
          <p:cNvPr id="26" name="TextBox 26"/>
          <p:cNvSpPr txBox="1"/>
          <p:nvPr/>
        </p:nvSpPr>
        <p:spPr>
          <a:xfrm>
            <a:off x="4757819" y="7085878"/>
            <a:ext cx="12122398" cy="1073435"/>
          </a:xfrm>
          <a:prstGeom prst="rect">
            <a:avLst/>
          </a:prstGeom>
        </p:spPr>
        <p:txBody>
          <a:bodyPr lIns="0" tIns="0" rIns="0" bIns="0" rtlCol="0" anchor="t">
            <a:spAutoFit/>
          </a:bodyPr>
          <a:lstStyle/>
          <a:p>
            <a:pPr algn="just">
              <a:lnSpc>
                <a:spcPts val="4262"/>
              </a:lnSpc>
            </a:pPr>
            <a:r>
              <a:rPr lang="en-US" sz="3044" dirty="0">
                <a:solidFill>
                  <a:srgbClr val="FFFFFF"/>
                </a:solidFill>
                <a:latin typeface="Eastman Grotesque Bold"/>
              </a:rPr>
              <a:t>Ein </a:t>
            </a:r>
            <a:r>
              <a:rPr lang="en-US" sz="3044" dirty="0" err="1">
                <a:solidFill>
                  <a:srgbClr val="FFFFFF"/>
                </a:solidFill>
                <a:latin typeface="Eastman Grotesque Bold"/>
              </a:rPr>
              <a:t>gutes</a:t>
            </a:r>
            <a:r>
              <a:rPr lang="en-US" sz="3044" dirty="0">
                <a:solidFill>
                  <a:srgbClr val="FFFFFF"/>
                </a:solidFill>
                <a:latin typeface="Eastman Grotesque Bold"/>
              </a:rPr>
              <a:t> Management </a:t>
            </a:r>
            <a:r>
              <a:rPr lang="en-US" sz="3044" dirty="0" err="1">
                <a:solidFill>
                  <a:srgbClr val="FFFFFF"/>
                </a:solidFill>
                <a:latin typeface="Eastman Grotesque Bold"/>
              </a:rPr>
              <a:t>finanzieller</a:t>
            </a:r>
            <a:r>
              <a:rPr lang="en-US" sz="3044" dirty="0">
                <a:solidFill>
                  <a:srgbClr val="FFFFFF"/>
                </a:solidFill>
                <a:latin typeface="Eastman Grotesque Bold"/>
              </a:rPr>
              <a:t> </a:t>
            </a:r>
            <a:r>
              <a:rPr lang="en-US" sz="3044" dirty="0" err="1">
                <a:solidFill>
                  <a:srgbClr val="FFFFFF"/>
                </a:solidFill>
                <a:latin typeface="Eastman Grotesque Bold"/>
              </a:rPr>
              <a:t>Risiken</a:t>
            </a:r>
            <a:r>
              <a:rPr lang="en-US" sz="3044" dirty="0">
                <a:solidFill>
                  <a:srgbClr val="FFFFFF"/>
                </a:solidFill>
                <a:latin typeface="Eastman Grotesque Bold"/>
              </a:rPr>
              <a:t> </a:t>
            </a:r>
            <a:r>
              <a:rPr lang="en-US" sz="3044" dirty="0" err="1">
                <a:solidFill>
                  <a:srgbClr val="FFFFFF"/>
                </a:solidFill>
                <a:latin typeface="Eastman Grotesque Bold"/>
              </a:rPr>
              <a:t>berücksichtigt</a:t>
            </a:r>
            <a:r>
              <a:rPr lang="en-US" sz="3044" dirty="0">
                <a:solidFill>
                  <a:srgbClr val="FFFFFF"/>
                </a:solidFill>
                <a:latin typeface="Eastman Grotesque Bold"/>
              </a:rPr>
              <a:t> </a:t>
            </a:r>
            <a:r>
              <a:rPr lang="en-US" sz="3044" dirty="0" err="1">
                <a:solidFill>
                  <a:srgbClr val="FFFFFF"/>
                </a:solidFill>
                <a:latin typeface="Eastman Grotesque Bold"/>
              </a:rPr>
              <a:t>auch</a:t>
            </a:r>
            <a:r>
              <a:rPr lang="en-US" sz="3044" dirty="0">
                <a:solidFill>
                  <a:srgbClr val="FFFFFF"/>
                </a:solidFill>
                <a:latin typeface="Eastman Grotesque Bold"/>
              </a:rPr>
              <a:t> die </a:t>
            </a:r>
            <a:r>
              <a:rPr lang="en-US" sz="3044" dirty="0" err="1">
                <a:solidFill>
                  <a:srgbClr val="FFFFFF"/>
                </a:solidFill>
                <a:latin typeface="Eastman Grotesque Bold"/>
              </a:rPr>
              <a:t>damit</a:t>
            </a:r>
            <a:r>
              <a:rPr lang="en-US" sz="3044" dirty="0">
                <a:solidFill>
                  <a:srgbClr val="FFFFFF"/>
                </a:solidFill>
                <a:latin typeface="Eastman Grotesque Bold"/>
              </a:rPr>
              <a:t> </a:t>
            </a:r>
            <a:r>
              <a:rPr lang="en-US" sz="3044" dirty="0" err="1">
                <a:solidFill>
                  <a:srgbClr val="FFFFFF"/>
                </a:solidFill>
                <a:latin typeface="Eastman Grotesque Bold"/>
              </a:rPr>
              <a:t>verbundenen</a:t>
            </a:r>
            <a:r>
              <a:rPr lang="en-US" sz="3044" dirty="0">
                <a:solidFill>
                  <a:srgbClr val="FFFFFF"/>
                </a:solidFill>
                <a:latin typeface="Eastman Grotesque Bold"/>
              </a:rPr>
              <a:t> </a:t>
            </a:r>
            <a:r>
              <a:rPr lang="en-US" sz="3044" dirty="0" err="1">
                <a:solidFill>
                  <a:srgbClr val="FFFFFF"/>
                </a:solidFill>
                <a:latin typeface="Eastman Grotesque Bold"/>
              </a:rPr>
              <a:t>Klimarisiken</a:t>
            </a:r>
            <a:r>
              <a:rPr lang="en-US" sz="3044" dirty="0">
                <a:solidFill>
                  <a:srgbClr val="FFFFFF"/>
                </a:solidFill>
                <a:latin typeface="Eastman Grotesque Bold"/>
              </a:rPr>
              <a:t> und -</a:t>
            </a:r>
            <a:r>
              <a:rPr lang="en-US" sz="3044" dirty="0" err="1">
                <a:solidFill>
                  <a:srgbClr val="FFFFFF"/>
                </a:solidFill>
                <a:latin typeface="Eastman Grotesque Bold"/>
              </a:rPr>
              <a:t>chancen</a:t>
            </a:r>
            <a:endParaRPr lang="en-US" sz="3044" dirty="0">
              <a:solidFill>
                <a:srgbClr val="FFFFFF"/>
              </a:solidFill>
              <a:latin typeface="Eastman Grotesque Bold"/>
            </a:endParaRPr>
          </a:p>
        </p:txBody>
      </p:sp>
      <p:sp>
        <p:nvSpPr>
          <p:cNvPr id="27" name="TextBox 13">
            <a:extLst>
              <a:ext uri="{FF2B5EF4-FFF2-40B4-BE49-F238E27FC236}">
                <a16:creationId xmlns:a16="http://schemas.microsoft.com/office/drawing/2014/main" id="{0F1D28CC-28B1-64CD-2FBA-95E19CCA4F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Zusammenfassung</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B8684CF7-B036-06EE-EBE6-A08318435B09}"/>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6146" name="Picture 2" descr="C_2019209DE.01000101.xml">
            <a:extLst>
              <a:ext uri="{FF2B5EF4-FFF2-40B4-BE49-F238E27FC236}">
                <a16:creationId xmlns:a16="http://schemas.microsoft.com/office/drawing/2014/main" id="{EEC10702-3644-9E9D-2F1E-3C9A3D43E5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15" b="3631"/>
          <a:stretch/>
        </p:blipFill>
        <p:spPr bwMode="auto">
          <a:xfrm>
            <a:off x="4038600" y="2628900"/>
            <a:ext cx="10620000" cy="6949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010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253359" y="6023578"/>
            <a:ext cx="12838548" cy="1320291"/>
            <a:chOff x="0" y="0"/>
            <a:chExt cx="3381346" cy="347731"/>
          </a:xfrm>
        </p:grpSpPr>
        <p:sp>
          <p:nvSpPr>
            <p:cNvPr id="10" name="Freeform 10"/>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3" name="Group 13"/>
          <p:cNvGrpSpPr/>
          <p:nvPr/>
        </p:nvGrpSpPr>
        <p:grpSpPr>
          <a:xfrm>
            <a:off x="4253359" y="4436587"/>
            <a:ext cx="12838548" cy="1320291"/>
            <a:chOff x="0" y="0"/>
            <a:chExt cx="3381346" cy="347731"/>
          </a:xfrm>
        </p:grpSpPr>
        <p:sp>
          <p:nvSpPr>
            <p:cNvPr id="14" name="Freeform 14"/>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253359" y="2850470"/>
            <a:ext cx="12838548" cy="1320291"/>
            <a:chOff x="0" y="0"/>
            <a:chExt cx="3381346" cy="347731"/>
          </a:xfrm>
        </p:grpSpPr>
        <p:sp>
          <p:nvSpPr>
            <p:cNvPr id="17" name="Freeform 17"/>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253359" y="7610570"/>
            <a:ext cx="12838548" cy="1320291"/>
            <a:chOff x="0" y="0"/>
            <a:chExt cx="3381346" cy="347731"/>
          </a:xfrm>
        </p:grpSpPr>
        <p:sp>
          <p:nvSpPr>
            <p:cNvPr id="20" name="Freeform 20"/>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Freeform 22"/>
          <p:cNvSpPr/>
          <p:nvPr/>
        </p:nvSpPr>
        <p:spPr>
          <a:xfrm>
            <a:off x="1028700" y="2666192"/>
            <a:ext cx="1364742" cy="1359624"/>
          </a:xfrm>
          <a:custGeom>
            <a:avLst/>
            <a:gdLst/>
            <a:ahLst/>
            <a:cxnLst/>
            <a:rect l="l" t="t" r="r" b="b"/>
            <a:pathLst>
              <a:path w="1364742" h="1359624">
                <a:moveTo>
                  <a:pt x="0" y="0"/>
                </a:moveTo>
                <a:lnTo>
                  <a:pt x="1364742" y="0"/>
                </a:lnTo>
                <a:lnTo>
                  <a:pt x="1364742" y="1359625"/>
                </a:lnTo>
                <a:lnTo>
                  <a:pt x="0" y="13596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23" name="Freeform 23"/>
          <p:cNvSpPr/>
          <p:nvPr/>
        </p:nvSpPr>
        <p:spPr>
          <a:xfrm>
            <a:off x="1028700" y="4293898"/>
            <a:ext cx="1271282" cy="1381828"/>
          </a:xfrm>
          <a:custGeom>
            <a:avLst/>
            <a:gdLst/>
            <a:ahLst/>
            <a:cxnLst/>
            <a:rect l="l" t="t" r="r" b="b"/>
            <a:pathLst>
              <a:path w="1271282" h="1381828">
                <a:moveTo>
                  <a:pt x="0" y="0"/>
                </a:moveTo>
                <a:lnTo>
                  <a:pt x="1271282" y="0"/>
                </a:lnTo>
                <a:lnTo>
                  <a:pt x="1271282" y="1381828"/>
                </a:lnTo>
                <a:lnTo>
                  <a:pt x="0" y="13818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24" name="Freeform 24"/>
          <p:cNvSpPr/>
          <p:nvPr/>
        </p:nvSpPr>
        <p:spPr>
          <a:xfrm>
            <a:off x="1213399" y="5942426"/>
            <a:ext cx="1345961" cy="1258474"/>
          </a:xfrm>
          <a:custGeom>
            <a:avLst/>
            <a:gdLst/>
            <a:ahLst/>
            <a:cxnLst/>
            <a:rect l="l" t="t" r="r" b="b"/>
            <a:pathLst>
              <a:path w="1345961" h="1258474">
                <a:moveTo>
                  <a:pt x="0" y="0"/>
                </a:moveTo>
                <a:lnTo>
                  <a:pt x="1345961" y="0"/>
                </a:lnTo>
                <a:lnTo>
                  <a:pt x="1345961" y="1258474"/>
                </a:lnTo>
                <a:lnTo>
                  <a:pt x="0" y="1258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25" name="Freeform 25"/>
          <p:cNvSpPr/>
          <p:nvPr/>
        </p:nvSpPr>
        <p:spPr>
          <a:xfrm>
            <a:off x="1028700" y="7467600"/>
            <a:ext cx="1258474" cy="1258474"/>
          </a:xfrm>
          <a:custGeom>
            <a:avLst/>
            <a:gdLst/>
            <a:ahLst/>
            <a:cxnLst/>
            <a:rect l="l" t="t" r="r" b="b"/>
            <a:pathLst>
              <a:path w="1258474" h="1258474">
                <a:moveTo>
                  <a:pt x="0" y="0"/>
                </a:moveTo>
                <a:lnTo>
                  <a:pt x="1258474" y="0"/>
                </a:lnTo>
                <a:lnTo>
                  <a:pt x="1258474" y="1258474"/>
                </a:lnTo>
                <a:lnTo>
                  <a:pt x="0" y="12584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BE"/>
          </a:p>
        </p:txBody>
      </p:sp>
      <p:sp>
        <p:nvSpPr>
          <p:cNvPr id="27" name="TextBox 27"/>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Ausblick</a:t>
            </a:r>
            <a:r>
              <a:rPr lang="en-US" sz="6000" dirty="0">
                <a:solidFill>
                  <a:srgbClr val="FFFFFF"/>
                </a:solidFill>
                <a:latin typeface="Eastman Grotesque Bold"/>
              </a:rPr>
              <a:t> Modul 5</a:t>
            </a:r>
          </a:p>
        </p:txBody>
      </p:sp>
      <p:sp>
        <p:nvSpPr>
          <p:cNvPr id="28" name="TextBox 28"/>
          <p:cNvSpPr txBox="1"/>
          <p:nvPr/>
        </p:nvSpPr>
        <p:spPr>
          <a:xfrm>
            <a:off x="4786338" y="3215910"/>
            <a:ext cx="12122398" cy="522736"/>
          </a:xfrm>
          <a:prstGeom prst="rect">
            <a:avLst/>
          </a:prstGeom>
        </p:spPr>
        <p:txBody>
          <a:bodyPr lIns="0" tIns="0" rIns="0" bIns="0" rtlCol="0" anchor="t">
            <a:spAutoFit/>
          </a:bodyPr>
          <a:lstStyle/>
          <a:p>
            <a:pPr algn="just">
              <a:lnSpc>
                <a:spcPts val="4262"/>
              </a:lnSpc>
            </a:pPr>
            <a:r>
              <a:rPr lang="en-US" sz="3044">
                <a:solidFill>
                  <a:srgbClr val="FFFFFF"/>
                </a:solidFill>
                <a:latin typeface="Eastman Grotesque Bold"/>
              </a:rPr>
              <a:t>Erfahren Sie mehr über Greenwashing</a:t>
            </a:r>
          </a:p>
        </p:txBody>
      </p:sp>
      <p:sp>
        <p:nvSpPr>
          <p:cNvPr id="29" name="TextBox 29"/>
          <p:cNvSpPr txBox="1"/>
          <p:nvPr/>
        </p:nvSpPr>
        <p:spPr>
          <a:xfrm>
            <a:off x="4786338" y="4802464"/>
            <a:ext cx="12122398" cy="522736"/>
          </a:xfrm>
          <a:prstGeom prst="rect">
            <a:avLst/>
          </a:prstGeom>
        </p:spPr>
        <p:txBody>
          <a:bodyPr lIns="0" tIns="0" rIns="0" bIns="0" rtlCol="0" anchor="t">
            <a:spAutoFit/>
          </a:bodyPr>
          <a:lstStyle/>
          <a:p>
            <a:pPr algn="just">
              <a:lnSpc>
                <a:spcPts val="4262"/>
              </a:lnSpc>
            </a:pPr>
            <a:r>
              <a:rPr lang="en-US" sz="3044">
                <a:solidFill>
                  <a:srgbClr val="FFFFFF"/>
                </a:solidFill>
                <a:latin typeface="Eastman Grotesque Bold"/>
              </a:rPr>
              <a:t>Identifizierung konkreter Beispiele für Greenwashing</a:t>
            </a:r>
          </a:p>
        </p:txBody>
      </p:sp>
      <p:sp>
        <p:nvSpPr>
          <p:cNvPr id="30" name="TextBox 30"/>
          <p:cNvSpPr txBox="1"/>
          <p:nvPr/>
        </p:nvSpPr>
        <p:spPr>
          <a:xfrm>
            <a:off x="4786338" y="6122319"/>
            <a:ext cx="12122398" cy="1056136"/>
          </a:xfrm>
          <a:prstGeom prst="rect">
            <a:avLst/>
          </a:prstGeom>
        </p:spPr>
        <p:txBody>
          <a:bodyPr lIns="0" tIns="0" rIns="0" bIns="0" rtlCol="0" anchor="t">
            <a:spAutoFit/>
          </a:bodyPr>
          <a:lstStyle/>
          <a:p>
            <a:pPr algn="just">
              <a:lnSpc>
                <a:spcPts val="4262"/>
              </a:lnSpc>
            </a:pPr>
            <a:r>
              <a:rPr lang="en-US" sz="3044">
                <a:solidFill>
                  <a:srgbClr val="FFFFFF"/>
                </a:solidFill>
                <a:latin typeface="Eastman Grotesque Bold"/>
              </a:rPr>
              <a:t>Erfahren Sie, was die EU unternimmt, um dies zu verhindern, und wie Sie gegen solche Praktiken vorgehen können</a:t>
            </a:r>
          </a:p>
        </p:txBody>
      </p:sp>
      <p:sp>
        <p:nvSpPr>
          <p:cNvPr id="31" name="TextBox 31"/>
          <p:cNvSpPr txBox="1"/>
          <p:nvPr/>
        </p:nvSpPr>
        <p:spPr>
          <a:xfrm>
            <a:off x="4786338" y="7976010"/>
            <a:ext cx="12122398" cy="522736"/>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Andere</a:t>
            </a:r>
            <a:r>
              <a:rPr lang="en-US" sz="3044" dirty="0">
                <a:solidFill>
                  <a:srgbClr val="FFFFFF"/>
                </a:solidFill>
                <a:latin typeface="Eastman Grotesque Bold"/>
              </a:rPr>
              <a:t> </a:t>
            </a:r>
            <a:r>
              <a:rPr lang="en-US" sz="3044" dirty="0" err="1">
                <a:solidFill>
                  <a:srgbClr val="FFFFFF"/>
                </a:solidFill>
                <a:latin typeface="Eastman Grotesque Bold"/>
              </a:rPr>
              <a:t>länderspezifische</a:t>
            </a:r>
            <a:r>
              <a:rPr lang="en-US" sz="3044" dirty="0">
                <a:solidFill>
                  <a:srgbClr val="FFFFFF"/>
                </a:solidFill>
                <a:latin typeface="Eastman Grotesque Bold"/>
              </a:rPr>
              <a:t> </a:t>
            </a:r>
            <a:r>
              <a:rPr lang="en-US" sz="3044" dirty="0" err="1">
                <a:solidFill>
                  <a:srgbClr val="FFFFFF"/>
                </a:solidFill>
                <a:latin typeface="Eastman Grotesque Bold"/>
              </a:rPr>
              <a:t>Lernpunkte</a:t>
            </a:r>
            <a:endParaRPr lang="en-US" sz="3044" dirty="0">
              <a:solidFill>
                <a:srgbClr val="FFFFFF"/>
              </a:solidFill>
              <a:latin typeface="Eastman Grotesque Bold"/>
            </a:endParaRPr>
          </a:p>
        </p:txBody>
      </p:sp>
      <p:sp>
        <p:nvSpPr>
          <p:cNvPr id="32" name="TextBox 13">
            <a:extLst>
              <a:ext uri="{FF2B5EF4-FFF2-40B4-BE49-F238E27FC236}">
                <a16:creationId xmlns:a16="http://schemas.microsoft.com/office/drawing/2014/main" id="{210EF869-48A8-D0B4-A775-7FBDBEE0F92D}"/>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a:t>
            </a:r>
            <a:r>
              <a:rPr lang="de-DE" sz="2000" dirty="0" err="1">
                <a:solidFill>
                  <a:schemeClr val="bg1"/>
                </a:solidFill>
                <a:latin typeface="Eastman Grotesque"/>
              </a:rPr>
              <a:t>Invest</a:t>
            </a:r>
            <a:r>
              <a:rPr lang="de-DE" sz="2000" dirty="0">
                <a:solidFill>
                  <a:schemeClr val="bg1"/>
                </a:solidFill>
                <a:latin typeface="Eastman Grotesque"/>
              </a:rPr>
              <a: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sp>
        <p:nvSpPr>
          <p:cNvPr id="4" name="Freeform 4"/>
          <p:cNvSpPr/>
          <p:nvPr/>
        </p:nvSpPr>
        <p:spPr>
          <a:xfrm>
            <a:off x="0" y="0"/>
            <a:ext cx="18287996" cy="10395820"/>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10" name="Freeform 10"/>
          <p:cNvSpPr/>
          <p:nvPr/>
        </p:nvSpPr>
        <p:spPr>
          <a:xfrm>
            <a:off x="73152" y="9308495"/>
            <a:ext cx="18287996" cy="850489"/>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2" name="AutoShape 12"/>
          <p:cNvSpPr/>
          <p:nvPr/>
        </p:nvSpPr>
        <p:spPr>
          <a:xfrm flipV="1">
            <a:off x="5735841" y="232410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31" name="TextBox 31"/>
          <p:cNvSpPr txBox="1"/>
          <p:nvPr/>
        </p:nvSpPr>
        <p:spPr>
          <a:xfrm>
            <a:off x="381000" y="885825"/>
            <a:ext cx="16710907" cy="1146661"/>
          </a:xfrm>
          <a:prstGeom prst="rect">
            <a:avLst/>
          </a:prstGeom>
        </p:spPr>
        <p:txBody>
          <a:bodyPr wrap="square" lIns="0" tIns="0" rIns="0" bIns="0" rtlCol="0" anchor="t">
            <a:spAutoFit/>
          </a:bodyPr>
          <a:lstStyle/>
          <a:p>
            <a:pPr algn="ctr">
              <a:lnSpc>
                <a:spcPts val="9659"/>
              </a:lnSpc>
            </a:pPr>
            <a:r>
              <a:rPr lang="en-US" sz="6000" dirty="0">
                <a:solidFill>
                  <a:srgbClr val="FFFFFF"/>
                </a:solidFill>
                <a:latin typeface="Eastman Grotesque Bold"/>
              </a:rPr>
              <a:t>Klima- und </a:t>
            </a:r>
            <a:r>
              <a:rPr lang="en-US" sz="6000" dirty="0" err="1">
                <a:solidFill>
                  <a:srgbClr val="FFFFFF"/>
                </a:solidFill>
                <a:latin typeface="Eastman Grotesque Bold"/>
              </a:rPr>
              <a:t>Umweltrisiken</a:t>
            </a:r>
            <a:endParaRPr lang="en-US" sz="6000" dirty="0">
              <a:solidFill>
                <a:srgbClr val="FFFFFF"/>
              </a:solidFill>
              <a:latin typeface="Eastman Grotesque Bold"/>
            </a:endParaRPr>
          </a:p>
        </p:txBody>
      </p:sp>
      <p:sp>
        <p:nvSpPr>
          <p:cNvPr id="37" name="TextBox 37"/>
          <p:cNvSpPr txBox="1"/>
          <p:nvPr/>
        </p:nvSpPr>
        <p:spPr>
          <a:xfrm>
            <a:off x="723898" y="2857500"/>
            <a:ext cx="16840200" cy="553998"/>
          </a:xfrm>
          <a:prstGeom prst="rect">
            <a:avLst/>
          </a:prstGeom>
        </p:spPr>
        <p:txBody>
          <a:bodyPr wrap="square" lIns="0" tIns="0" rIns="0" bIns="0" rtlCol="0" anchor="t">
            <a:spAutoFit/>
          </a:bodyPr>
          <a:lstStyle/>
          <a:p>
            <a:pPr algn="ctr">
              <a:spcBef>
                <a:spcPts val="600"/>
              </a:spcBef>
              <a:spcAft>
                <a:spcPts val="600"/>
              </a:spcAft>
            </a:pPr>
            <a:endParaRPr lang="de-DE" sz="3600" dirty="0">
              <a:solidFill>
                <a:srgbClr val="FFFFFF"/>
              </a:solidFill>
              <a:latin typeface="Eastman Grotesque"/>
            </a:endParaRPr>
          </a:p>
        </p:txBody>
      </p:sp>
      <p:sp>
        <p:nvSpPr>
          <p:cNvPr id="3" name="TextBox 13">
            <a:extLst>
              <a:ext uri="{FF2B5EF4-FFF2-40B4-BE49-F238E27FC236}">
                <a16:creationId xmlns:a16="http://schemas.microsoft.com/office/drawing/2014/main" id="{5E504D87-7F4C-05CC-655A-98B071AE26E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026" name="Picture 2" descr="Status Quo zur Offenlegung von ESG-Risiken">
            <a:extLst>
              <a:ext uri="{FF2B5EF4-FFF2-40B4-BE49-F238E27FC236}">
                <a16:creationId xmlns:a16="http://schemas.microsoft.com/office/drawing/2014/main" id="{DC2F6B5C-82C4-63A2-E869-9BBB3E7C2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807" y="2863715"/>
            <a:ext cx="10852988" cy="636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53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2724726" y="2628900"/>
            <a:ext cx="12838548" cy="1647660"/>
            <a:chOff x="0" y="0"/>
            <a:chExt cx="3381346" cy="433952"/>
          </a:xfrm>
        </p:grpSpPr>
        <p:sp>
          <p:nvSpPr>
            <p:cNvPr id="10" name="Freeform 10"/>
            <p:cNvSpPr/>
            <p:nvPr/>
          </p:nvSpPr>
          <p:spPr>
            <a:xfrm>
              <a:off x="0" y="0"/>
              <a:ext cx="3381346" cy="433952"/>
            </a:xfrm>
            <a:custGeom>
              <a:avLst/>
              <a:gdLst/>
              <a:ahLst/>
              <a:cxnLst/>
              <a:rect l="l" t="t" r="r" b="b"/>
              <a:pathLst>
                <a:path w="3381346" h="433952">
                  <a:moveTo>
                    <a:pt x="30754" y="0"/>
                  </a:moveTo>
                  <a:lnTo>
                    <a:pt x="3350592" y="0"/>
                  </a:lnTo>
                  <a:cubicBezTo>
                    <a:pt x="3358748" y="0"/>
                    <a:pt x="3366571" y="3240"/>
                    <a:pt x="3372338" y="9008"/>
                  </a:cubicBezTo>
                  <a:cubicBezTo>
                    <a:pt x="3378106" y="14775"/>
                    <a:pt x="3381346" y="22598"/>
                    <a:pt x="3381346" y="30754"/>
                  </a:cubicBezTo>
                  <a:lnTo>
                    <a:pt x="3381346" y="403197"/>
                  </a:lnTo>
                  <a:cubicBezTo>
                    <a:pt x="3381346" y="411354"/>
                    <a:pt x="3378106" y="419176"/>
                    <a:pt x="3372338" y="424944"/>
                  </a:cubicBezTo>
                  <a:cubicBezTo>
                    <a:pt x="3366571" y="430711"/>
                    <a:pt x="3358748" y="433952"/>
                    <a:pt x="3350592" y="433952"/>
                  </a:cubicBezTo>
                  <a:lnTo>
                    <a:pt x="30754" y="433952"/>
                  </a:lnTo>
                  <a:cubicBezTo>
                    <a:pt x="22598" y="433952"/>
                    <a:pt x="14775" y="430711"/>
                    <a:pt x="9008" y="424944"/>
                  </a:cubicBezTo>
                  <a:cubicBezTo>
                    <a:pt x="3240" y="419176"/>
                    <a:pt x="0" y="411354"/>
                    <a:pt x="0" y="40319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0" y="9436511"/>
            <a:ext cx="18288000" cy="850489"/>
            <a:chOff x="0" y="0"/>
            <a:chExt cx="4816593" cy="223997"/>
          </a:xfrm>
        </p:grpSpPr>
        <p:sp>
          <p:nvSpPr>
            <p:cNvPr id="13" name="Freeform 13"/>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AutoShape 15"/>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7" name="TextBox 17"/>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Physische</a:t>
            </a:r>
            <a:r>
              <a:rPr lang="en-US" sz="6000" dirty="0">
                <a:solidFill>
                  <a:srgbClr val="FFFFFF"/>
                </a:solidFill>
                <a:latin typeface="Eastman Grotesque Bold"/>
              </a:rPr>
              <a:t> </a:t>
            </a:r>
            <a:r>
              <a:rPr lang="en-US" sz="6000" dirty="0" err="1">
                <a:solidFill>
                  <a:srgbClr val="FFFFFF"/>
                </a:solidFill>
                <a:latin typeface="Eastman Grotesque Bold"/>
              </a:rPr>
              <a:t>Klimarisiken</a:t>
            </a:r>
            <a:endParaRPr lang="en-US" sz="6000" dirty="0">
              <a:solidFill>
                <a:srgbClr val="FFFFFF"/>
              </a:solidFill>
              <a:latin typeface="Eastman Grotesque Bold"/>
            </a:endParaRPr>
          </a:p>
        </p:txBody>
      </p:sp>
      <p:sp>
        <p:nvSpPr>
          <p:cNvPr id="18" name="TextBox 18"/>
          <p:cNvSpPr txBox="1"/>
          <p:nvPr/>
        </p:nvSpPr>
        <p:spPr>
          <a:xfrm>
            <a:off x="2905247" y="2840340"/>
            <a:ext cx="12671907" cy="1716206"/>
          </a:xfrm>
          <a:prstGeom prst="rect">
            <a:avLst/>
          </a:prstGeom>
        </p:spPr>
        <p:txBody>
          <a:bodyPr lIns="0" tIns="0" rIns="0" bIns="0" rtlCol="0" anchor="t">
            <a:spAutoFit/>
          </a:bodyPr>
          <a:lstStyle/>
          <a:p>
            <a:pPr algn="ctr">
              <a:lnSpc>
                <a:spcPts val="4525"/>
              </a:lnSpc>
            </a:pPr>
            <a:r>
              <a:rPr lang="en-US" sz="3232" dirty="0">
                <a:solidFill>
                  <a:srgbClr val="FFFFFF"/>
                </a:solidFill>
                <a:latin typeface="Eastman Grotesque Bold"/>
              </a:rPr>
              <a:t>Der </a:t>
            </a:r>
            <a:r>
              <a:rPr lang="en-US" sz="3232" dirty="0" err="1">
                <a:solidFill>
                  <a:srgbClr val="FFFFFF"/>
                </a:solidFill>
                <a:latin typeface="Eastman Grotesque Bold"/>
              </a:rPr>
              <a:t>Klimawandel</a:t>
            </a:r>
            <a:r>
              <a:rPr lang="en-US" sz="3232" dirty="0">
                <a:solidFill>
                  <a:srgbClr val="FFFFFF"/>
                </a:solidFill>
                <a:latin typeface="Eastman Grotesque Bold"/>
              </a:rPr>
              <a:t> </a:t>
            </a:r>
            <a:r>
              <a:rPr lang="en-US" sz="3232" dirty="0" err="1">
                <a:solidFill>
                  <a:srgbClr val="FFFFFF"/>
                </a:solidFill>
                <a:latin typeface="Eastman Grotesque Bold"/>
              </a:rPr>
              <a:t>führt</a:t>
            </a:r>
            <a:r>
              <a:rPr lang="en-US" sz="3232" dirty="0">
                <a:solidFill>
                  <a:srgbClr val="FFFFFF"/>
                </a:solidFill>
                <a:latin typeface="Eastman Grotesque Bold"/>
              </a:rPr>
              <a:t> </a:t>
            </a:r>
            <a:r>
              <a:rPr lang="en-US" sz="3232" dirty="0">
                <a:solidFill>
                  <a:srgbClr val="FFFFFF"/>
                </a:solidFill>
                <a:latin typeface="Eastman Grotesque"/>
              </a:rPr>
              <a:t>zu </a:t>
            </a:r>
            <a:r>
              <a:rPr lang="en-US" sz="3232" dirty="0" err="1">
                <a:solidFill>
                  <a:srgbClr val="FFFFFF"/>
                </a:solidFill>
                <a:latin typeface="Eastman Grotesque"/>
              </a:rPr>
              <a:t>einer</a:t>
            </a:r>
            <a:r>
              <a:rPr lang="en-US" sz="3232" dirty="0">
                <a:solidFill>
                  <a:srgbClr val="FFFFFF"/>
                </a:solidFill>
                <a:latin typeface="Eastman Grotesque"/>
              </a:rPr>
              <a:t> </a:t>
            </a:r>
            <a:r>
              <a:rPr lang="en-US" sz="3232" dirty="0" err="1">
                <a:solidFill>
                  <a:srgbClr val="FFFFFF"/>
                </a:solidFill>
                <a:latin typeface="Eastman Grotesque"/>
              </a:rPr>
              <a:t>Zunahme</a:t>
            </a:r>
            <a:r>
              <a:rPr lang="en-US" sz="3232" dirty="0">
                <a:solidFill>
                  <a:srgbClr val="FFFFFF"/>
                </a:solidFill>
                <a:latin typeface="Eastman Grotesque"/>
              </a:rPr>
              <a:t> der </a:t>
            </a:r>
            <a:r>
              <a:rPr lang="en-US" sz="3232" dirty="0" err="1">
                <a:solidFill>
                  <a:srgbClr val="FFFFFF"/>
                </a:solidFill>
                <a:latin typeface="Eastman Grotesque"/>
              </a:rPr>
              <a:t>Häufigkeit</a:t>
            </a:r>
            <a:r>
              <a:rPr lang="en-US" sz="3232" dirty="0">
                <a:solidFill>
                  <a:srgbClr val="FFFFFF"/>
                </a:solidFill>
                <a:latin typeface="Eastman Grotesque"/>
              </a:rPr>
              <a:t> und </a:t>
            </a:r>
            <a:r>
              <a:rPr lang="en-US" sz="3232" dirty="0" err="1">
                <a:solidFill>
                  <a:srgbClr val="FFFFFF"/>
                </a:solidFill>
                <a:latin typeface="Eastman Grotesque"/>
              </a:rPr>
              <a:t>Intensität</a:t>
            </a:r>
            <a:r>
              <a:rPr lang="en-US" sz="3232" dirty="0">
                <a:solidFill>
                  <a:srgbClr val="FFFFFF"/>
                </a:solidFill>
                <a:latin typeface="Eastman Grotesque"/>
              </a:rPr>
              <a:t> von </a:t>
            </a:r>
            <a:r>
              <a:rPr lang="en-US" sz="3232" dirty="0" err="1">
                <a:solidFill>
                  <a:srgbClr val="FFFFFF"/>
                </a:solidFill>
                <a:latin typeface="Eastman Grotesque Bold"/>
              </a:rPr>
              <a:t>extremen</a:t>
            </a:r>
            <a:r>
              <a:rPr lang="en-US" sz="3232" dirty="0">
                <a:solidFill>
                  <a:srgbClr val="FFFFFF"/>
                </a:solidFill>
                <a:latin typeface="Eastman Grotesque Bold"/>
              </a:rPr>
              <a:t> </a:t>
            </a:r>
            <a:r>
              <a:rPr lang="en-US" sz="3232" dirty="0" err="1">
                <a:solidFill>
                  <a:srgbClr val="FFFFFF"/>
                </a:solidFill>
                <a:latin typeface="Eastman Grotesque Bold"/>
              </a:rPr>
              <a:t>Wetterereignissen</a:t>
            </a:r>
            <a:r>
              <a:rPr lang="en-US" sz="3232" dirty="0">
                <a:solidFill>
                  <a:srgbClr val="FFFFFF"/>
                </a:solidFill>
                <a:latin typeface="Eastman Grotesque"/>
              </a:rPr>
              <a:t>.</a:t>
            </a:r>
          </a:p>
          <a:p>
            <a:pPr>
              <a:lnSpc>
                <a:spcPts val="4525"/>
              </a:lnSpc>
            </a:pPr>
            <a:endParaRPr lang="en-US" sz="3232" dirty="0">
              <a:solidFill>
                <a:srgbClr val="FFFFFF"/>
              </a:solidFill>
              <a:latin typeface="Eastman Grotesque"/>
            </a:endParaRPr>
          </a:p>
        </p:txBody>
      </p:sp>
      <p:sp>
        <p:nvSpPr>
          <p:cNvPr id="20" name="TextBox 13">
            <a:extLst>
              <a:ext uri="{FF2B5EF4-FFF2-40B4-BE49-F238E27FC236}">
                <a16:creationId xmlns:a16="http://schemas.microsoft.com/office/drawing/2014/main" id="{71B9D0AF-B45B-5B16-3CC8-86DB575721F0}"/>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25" name="Grafik 24">
            <a:extLst>
              <a:ext uri="{FF2B5EF4-FFF2-40B4-BE49-F238E27FC236}">
                <a16:creationId xmlns:a16="http://schemas.microsoft.com/office/drawing/2014/main" id="{039855F4-6A25-D7E7-4394-B24FEF581E63}"/>
              </a:ext>
            </a:extLst>
          </p:cNvPr>
          <p:cNvPicPr>
            <a:picLocks noChangeAspect="1"/>
          </p:cNvPicPr>
          <p:nvPr/>
        </p:nvPicPr>
        <p:blipFill>
          <a:blip r:embed="rId4"/>
          <a:stretch>
            <a:fillRect/>
          </a:stretch>
        </p:blipFill>
        <p:spPr>
          <a:xfrm>
            <a:off x="609600" y="6515100"/>
            <a:ext cx="9585730" cy="3312000"/>
          </a:xfrm>
          <a:prstGeom prst="rect">
            <a:avLst/>
          </a:prstGeom>
        </p:spPr>
      </p:pic>
      <p:pic>
        <p:nvPicPr>
          <p:cNvPr id="27" name="Grafik 26">
            <a:extLst>
              <a:ext uri="{FF2B5EF4-FFF2-40B4-BE49-F238E27FC236}">
                <a16:creationId xmlns:a16="http://schemas.microsoft.com/office/drawing/2014/main" id="{35AC3015-44D6-0561-F4B3-4EDC8C1D5495}"/>
              </a:ext>
            </a:extLst>
          </p:cNvPr>
          <p:cNvPicPr>
            <a:picLocks noChangeAspect="1"/>
          </p:cNvPicPr>
          <p:nvPr/>
        </p:nvPicPr>
        <p:blipFill>
          <a:blip r:embed="rId5"/>
          <a:stretch>
            <a:fillRect/>
          </a:stretch>
        </p:blipFill>
        <p:spPr>
          <a:xfrm>
            <a:off x="10659663" y="4536520"/>
            <a:ext cx="7164000" cy="4864655"/>
          </a:xfrm>
          <a:prstGeom prst="rect">
            <a:avLst/>
          </a:prstGeom>
        </p:spPr>
      </p:pic>
      <p:pic>
        <p:nvPicPr>
          <p:cNvPr id="29" name="Grafik 28">
            <a:extLst>
              <a:ext uri="{FF2B5EF4-FFF2-40B4-BE49-F238E27FC236}">
                <a16:creationId xmlns:a16="http://schemas.microsoft.com/office/drawing/2014/main" id="{F6696D27-C9F0-4DD4-A8E7-C64E09B8D201}"/>
              </a:ext>
            </a:extLst>
          </p:cNvPr>
          <p:cNvPicPr>
            <a:picLocks noChangeAspect="1"/>
          </p:cNvPicPr>
          <p:nvPr/>
        </p:nvPicPr>
        <p:blipFill>
          <a:blip r:embed="rId6"/>
          <a:stretch>
            <a:fillRect/>
          </a:stretch>
        </p:blipFill>
        <p:spPr>
          <a:xfrm>
            <a:off x="1751413" y="4659072"/>
            <a:ext cx="5876925" cy="25717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9436511"/>
            <a:ext cx="18288000" cy="850489"/>
            <a:chOff x="0" y="0"/>
            <a:chExt cx="4816593" cy="223997"/>
          </a:xfrm>
        </p:grpSpPr>
        <p:sp>
          <p:nvSpPr>
            <p:cNvPr id="13" name="Freeform 13"/>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AutoShape 15"/>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7" name="TextBox 17"/>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Physische</a:t>
            </a:r>
            <a:r>
              <a:rPr lang="en-US" sz="6000" dirty="0">
                <a:solidFill>
                  <a:srgbClr val="FFFFFF"/>
                </a:solidFill>
                <a:latin typeface="Eastman Grotesque Bold"/>
              </a:rPr>
              <a:t> </a:t>
            </a:r>
            <a:r>
              <a:rPr lang="en-US" sz="6000" dirty="0" err="1">
                <a:solidFill>
                  <a:srgbClr val="FFFFFF"/>
                </a:solidFill>
                <a:latin typeface="Eastman Grotesque Bold"/>
              </a:rPr>
              <a:t>Klimarisiken</a:t>
            </a:r>
            <a:endParaRPr lang="en-US" sz="6000" dirty="0">
              <a:solidFill>
                <a:srgbClr val="FFFFFF"/>
              </a:solidFill>
              <a:latin typeface="Eastman Grotesque Bold"/>
            </a:endParaRPr>
          </a:p>
        </p:txBody>
      </p:sp>
      <p:pic>
        <p:nvPicPr>
          <p:cNvPr id="1026" name="Picture 2" descr="Weltweite Temperaturen und Extremwetterereignisse seit 2010 |  Umweltbundesamt">
            <a:extLst>
              <a:ext uri="{FF2B5EF4-FFF2-40B4-BE49-F238E27FC236}">
                <a16:creationId xmlns:a16="http://schemas.microsoft.com/office/drawing/2014/main" id="{ED87E8B9-A508-3509-94A6-EB53938912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67" r="10420"/>
          <a:stretch/>
        </p:blipFill>
        <p:spPr bwMode="auto">
          <a:xfrm>
            <a:off x="2819399" y="2562225"/>
            <a:ext cx="12039601" cy="7381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a:extLst>
              <a:ext uri="{FF2B5EF4-FFF2-40B4-BE49-F238E27FC236}">
                <a16:creationId xmlns:a16="http://schemas.microsoft.com/office/drawing/2014/main" id="{AA475754-B0B4-E753-32CA-937312D8D885}"/>
              </a:ext>
            </a:extLst>
          </p:cNvPr>
          <p:cNvSpPr txBox="1"/>
          <p:nvPr/>
        </p:nvSpPr>
        <p:spPr>
          <a:xfrm rot="16200000">
            <a:off x="14982490" y="719161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extLst>
      <p:ext uri="{BB962C8B-B14F-4D97-AF65-F5344CB8AC3E}">
        <p14:creationId xmlns:p14="http://schemas.microsoft.com/office/powerpoint/2010/main" val="3425111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9436511"/>
            <a:ext cx="18288000" cy="850489"/>
            <a:chOff x="0" y="0"/>
            <a:chExt cx="4816593" cy="223997"/>
          </a:xfrm>
        </p:grpSpPr>
        <p:sp>
          <p:nvSpPr>
            <p:cNvPr id="13" name="Freeform 13"/>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AutoShape 15"/>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7" name="TextBox 17"/>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Physische</a:t>
            </a:r>
            <a:r>
              <a:rPr lang="en-US" sz="6000" dirty="0">
                <a:solidFill>
                  <a:srgbClr val="FFFFFF"/>
                </a:solidFill>
                <a:latin typeface="Eastman Grotesque Bold"/>
              </a:rPr>
              <a:t> </a:t>
            </a:r>
            <a:r>
              <a:rPr lang="en-US" sz="6000" dirty="0" err="1">
                <a:solidFill>
                  <a:srgbClr val="FFFFFF"/>
                </a:solidFill>
                <a:latin typeface="Eastman Grotesque Bold"/>
              </a:rPr>
              <a:t>Klimarisiken</a:t>
            </a:r>
            <a:endParaRPr lang="en-US" sz="6000" dirty="0">
              <a:solidFill>
                <a:srgbClr val="FFFFFF"/>
              </a:solidFill>
              <a:latin typeface="Eastman Grotesque Bold"/>
            </a:endParaRPr>
          </a:p>
        </p:txBody>
      </p:sp>
      <p:pic>
        <p:nvPicPr>
          <p:cNvPr id="2050" name="Picture 2" descr="Die Erwärmung der Meere – Klimabündnis Karlsruhe">
            <a:extLst>
              <a:ext uri="{FF2B5EF4-FFF2-40B4-BE49-F238E27FC236}">
                <a16:creationId xmlns:a16="http://schemas.microsoft.com/office/drawing/2014/main" id="{1B80BA76-8550-BA7F-0245-1FA1F4EAD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198" y="2552700"/>
            <a:ext cx="9753600" cy="6953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a:extLst>
              <a:ext uri="{FF2B5EF4-FFF2-40B4-BE49-F238E27FC236}">
                <a16:creationId xmlns:a16="http://schemas.microsoft.com/office/drawing/2014/main" id="{E8209B70-E007-6C70-D242-0106D31B05F2}"/>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extLst>
      <p:ext uri="{BB962C8B-B14F-4D97-AF65-F5344CB8AC3E}">
        <p14:creationId xmlns:p14="http://schemas.microsoft.com/office/powerpoint/2010/main" val="3354537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9436511"/>
            <a:ext cx="18288000" cy="850489"/>
            <a:chOff x="0" y="0"/>
            <a:chExt cx="4816593" cy="223997"/>
          </a:xfrm>
        </p:grpSpPr>
        <p:sp>
          <p:nvSpPr>
            <p:cNvPr id="13" name="Freeform 13"/>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AutoShape 15"/>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7" name="TextBox 17"/>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Physische</a:t>
            </a:r>
            <a:r>
              <a:rPr lang="en-US" sz="6000" dirty="0">
                <a:solidFill>
                  <a:srgbClr val="FFFFFF"/>
                </a:solidFill>
                <a:latin typeface="Eastman Grotesque Bold"/>
              </a:rPr>
              <a:t> </a:t>
            </a:r>
            <a:r>
              <a:rPr lang="en-US" sz="6000" dirty="0" err="1">
                <a:solidFill>
                  <a:srgbClr val="FFFFFF"/>
                </a:solidFill>
                <a:latin typeface="Eastman Grotesque Bold"/>
              </a:rPr>
              <a:t>Klimarisiken</a:t>
            </a:r>
            <a:endParaRPr lang="en-US" sz="6000" dirty="0">
              <a:solidFill>
                <a:srgbClr val="FFFFFF"/>
              </a:solidFill>
              <a:latin typeface="Eastman Grotesque Bold"/>
            </a:endParaRPr>
          </a:p>
        </p:txBody>
      </p:sp>
      <p:pic>
        <p:nvPicPr>
          <p:cNvPr id="3074" name="Picture 2" descr="Schäden durch Wetterextreme – Klimawandel">
            <a:extLst>
              <a:ext uri="{FF2B5EF4-FFF2-40B4-BE49-F238E27FC236}">
                <a16:creationId xmlns:a16="http://schemas.microsoft.com/office/drawing/2014/main" id="{4F91F9DD-2F26-6DDB-7B00-559C7824F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361"/>
          <a:stretch/>
        </p:blipFill>
        <p:spPr bwMode="auto">
          <a:xfrm>
            <a:off x="3490609" y="3475117"/>
            <a:ext cx="11501182" cy="5364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a:extLst>
              <a:ext uri="{FF2B5EF4-FFF2-40B4-BE49-F238E27FC236}">
                <a16:creationId xmlns:a16="http://schemas.microsoft.com/office/drawing/2014/main" id="{038C7394-3656-2BC1-45CD-1B5AEF02B8DB}"/>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extLst>
      <p:ext uri="{BB962C8B-B14F-4D97-AF65-F5344CB8AC3E}">
        <p14:creationId xmlns:p14="http://schemas.microsoft.com/office/powerpoint/2010/main" val="942420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9436511"/>
            <a:ext cx="18288000" cy="850489"/>
            <a:chOff x="0" y="0"/>
            <a:chExt cx="4816593" cy="223997"/>
          </a:xfrm>
        </p:grpSpPr>
        <p:sp>
          <p:nvSpPr>
            <p:cNvPr id="13" name="Freeform 13"/>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AutoShape 15"/>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7" name="TextBox 17"/>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Physische</a:t>
            </a:r>
            <a:r>
              <a:rPr lang="en-US" sz="6000" dirty="0">
                <a:solidFill>
                  <a:srgbClr val="FFFFFF"/>
                </a:solidFill>
                <a:latin typeface="Eastman Grotesque Bold"/>
              </a:rPr>
              <a:t> </a:t>
            </a:r>
            <a:r>
              <a:rPr lang="en-US" sz="6000" dirty="0" err="1">
                <a:solidFill>
                  <a:srgbClr val="FFFFFF"/>
                </a:solidFill>
                <a:latin typeface="Eastman Grotesque Bold"/>
              </a:rPr>
              <a:t>Klimarisiken</a:t>
            </a:r>
            <a:endParaRPr lang="en-US" sz="6000" dirty="0">
              <a:solidFill>
                <a:srgbClr val="FFFFFF"/>
              </a:solidFill>
              <a:latin typeface="Eastman Grotesque Bold"/>
            </a:endParaRPr>
          </a:p>
        </p:txBody>
      </p:sp>
      <p:sp>
        <p:nvSpPr>
          <p:cNvPr id="6" name="TextBox 13">
            <a:extLst>
              <a:ext uri="{FF2B5EF4-FFF2-40B4-BE49-F238E27FC236}">
                <a16:creationId xmlns:a16="http://schemas.microsoft.com/office/drawing/2014/main" id="{038C7394-3656-2BC1-45CD-1B5AEF02B8DB}"/>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Invest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8" name="Onlinemedien 7" title="What is climate risk and why does it matter?">
            <a:hlinkClick r:id="" action="ppaction://media"/>
            <a:extLst>
              <a:ext uri="{FF2B5EF4-FFF2-40B4-BE49-F238E27FC236}">
                <a16:creationId xmlns:a16="http://schemas.microsoft.com/office/drawing/2014/main" id="{C5AF2D33-41F2-8F6B-C746-ACDA0C7E2143}"/>
              </a:ext>
            </a:extLst>
          </p:cNvPr>
          <p:cNvPicPr>
            <a:picLocks noRot="1" noChangeAspect="1"/>
          </p:cNvPicPr>
          <p:nvPr>
            <a:videoFile r:link="rId1"/>
          </p:nvPr>
        </p:nvPicPr>
        <p:blipFill>
          <a:blip r:embed="rId5"/>
          <a:stretch>
            <a:fillRect/>
          </a:stretch>
        </p:blipFill>
        <p:spPr>
          <a:xfrm>
            <a:off x="3188097" y="2596511"/>
            <a:ext cx="12106205" cy="6840000"/>
          </a:xfrm>
          <a:prstGeom prst="rect">
            <a:avLst/>
          </a:prstGeom>
        </p:spPr>
      </p:pic>
    </p:spTree>
    <p:extLst>
      <p:ext uri="{BB962C8B-B14F-4D97-AF65-F5344CB8AC3E}">
        <p14:creationId xmlns:p14="http://schemas.microsoft.com/office/powerpoint/2010/main" val="76005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308A9776426D41840A8C2CCB15B3F3" ma:contentTypeVersion="18" ma:contentTypeDescription="Create a new document." ma:contentTypeScope="" ma:versionID="484d0e7fe09fe8de3466b246621db11c">
  <xsd:schema xmlns:xsd="http://www.w3.org/2001/XMLSchema" xmlns:xs="http://www.w3.org/2001/XMLSchema" xmlns:p="http://schemas.microsoft.com/office/2006/metadata/properties" xmlns:ns2="fd160c09-1844-45b0-b4f1-cf53e6c3c76a" xmlns:ns3="8e72f4a7-cae9-4e97-b541-2580a12d1989" targetNamespace="http://schemas.microsoft.com/office/2006/metadata/properties" ma:root="true" ma:fieldsID="e2ff8ef15423d4f21e0a799f7012675e" ns2:_="" ns3:_="">
    <xsd:import namespace="fd160c09-1844-45b0-b4f1-cf53e6c3c76a"/>
    <xsd:import namespace="8e72f4a7-cae9-4e97-b541-2580a12d198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160c09-1844-45b0-b4f1-cf53e6c3c7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fe506b-8ef3-4252-9ac8-4ea0dfba28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72f4a7-cae9-4e97-b541-2580a12d198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4153eb-2901-4474-b3ae-28ce23b8bb52}" ma:internalName="TaxCatchAll" ma:showField="CatchAllData" ma:web="8e72f4a7-cae9-4e97-b541-2580a12d19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d160c09-1844-45b0-b4f1-cf53e6c3c76a">
      <Terms xmlns="http://schemas.microsoft.com/office/infopath/2007/PartnerControls"/>
    </lcf76f155ced4ddcb4097134ff3c332f>
    <TaxCatchAll xmlns="8e72f4a7-cae9-4e97-b541-2580a12d1989" xsi:nil="true"/>
  </documentManagement>
</p:properties>
</file>

<file path=customXml/itemProps1.xml><?xml version="1.0" encoding="utf-8"?>
<ds:datastoreItem xmlns:ds="http://schemas.openxmlformats.org/officeDocument/2006/customXml" ds:itemID="{B1F12E16-CB0B-4C9C-B8EA-F17CC3D4681C}">
  <ds:schemaRefs>
    <ds:schemaRef ds:uri="http://schemas.microsoft.com/sharepoint/v3/contenttype/forms"/>
  </ds:schemaRefs>
</ds:datastoreItem>
</file>

<file path=customXml/itemProps2.xml><?xml version="1.0" encoding="utf-8"?>
<ds:datastoreItem xmlns:ds="http://schemas.openxmlformats.org/officeDocument/2006/customXml" ds:itemID="{77B7880F-B38B-4D61-8A91-69857317C75C}"/>
</file>

<file path=customXml/itemProps3.xml><?xml version="1.0" encoding="utf-8"?>
<ds:datastoreItem xmlns:ds="http://schemas.openxmlformats.org/officeDocument/2006/customXml" ds:itemID="{2536E4E3-2075-4D38-BE98-308D67EB517C}">
  <ds:schemaRefs>
    <ds:schemaRef ds:uri="http://schemas.openxmlformats.org/package/2006/metadata/core-properties"/>
    <ds:schemaRef ds:uri="http://purl.org/dc/dcmitype/"/>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5012d810-bf09-49c2-b962-27cb54ff4702"/>
    <ds:schemaRef ds:uri="38c38412-abb8-4de5-b738-a9b314f5d10c"/>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3054</Words>
  <Application>Microsoft Office PowerPoint</Application>
  <PresentationFormat>Benutzerdefiniert</PresentationFormat>
  <Paragraphs>250</Paragraphs>
  <Slides>31</Slides>
  <Notes>18</Notes>
  <HiddenSlides>0</HiddenSlides>
  <MMClips>2</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Frederik Beckendorff</dc:creator>
  <cp:keywords/>
  <cp:lastModifiedBy>Christiane Hölz</cp:lastModifiedBy>
  <cp:revision>28</cp:revision>
  <dcterms:created xsi:type="dcterms:W3CDTF">2006-08-16T00:00:00Z</dcterms:created>
  <dcterms:modified xsi:type="dcterms:W3CDTF">2024-01-07T19:54:56Z</dcterms:modified>
  <dc:identifier>DAFppS7PY0A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0x010100A1AFA046788EEA42B9CA78FD77F69514</vt:lpwstr>
  </property>
</Properties>
</file>