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Lst>
  <p:sldSz cx="18288000" cy="10287000"/>
  <p:notesSz cx="6858000" cy="9144000"/>
  <p:embeddedFontLst>
    <p:embeddedFont>
      <p:font typeface="Calibri" panose="020F0502020204030204" pitchFamily="34" charset="0"/>
      <p:regular r:id="rId10"/>
      <p:bold r:id="rId11"/>
      <p:italic r:id="rId12"/>
      <p:boldItalic r:id="rId13"/>
    </p:embeddedFont>
    <p:embeddedFont>
      <p:font typeface="Canva Sans" panose="020B0604020202020204" charset="0"/>
      <p:regular r:id="rId14"/>
    </p:embeddedFont>
    <p:embeddedFont>
      <p:font typeface="Eastman Grotesque" panose="020B0604020202020204" charset="0"/>
      <p:regular r:id="rId15"/>
    </p:embeddedFont>
    <p:embeddedFont>
      <p:font typeface="Eastman Grotesque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4DBC7-601C-4A27-BD31-527D09A75CF6}" v="306" dt="2023-07-25T11:45:12.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08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font" Target="fonts/font2.fntdata"/><Relationship Id="rId5" Type="http://schemas.openxmlformats.org/officeDocument/2006/relationships/slide" Target="slides/slide2.xml"/><Relationship Id="rId15" Type="http://schemas.openxmlformats.org/officeDocument/2006/relationships/font" Target="fonts/font6.fntdata"/><Relationship Id="rId23" Type="http://schemas.openxmlformats.org/officeDocument/2006/relationships/customXml" Target="../customXml/item3.xml"/><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5.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yan Nikolov" userId="9dfa792d-96ca-4fb5-ade7-9d9cf9008c7c" providerId="ADAL" clId="{8817C409-4644-403D-BAFE-B56AFB2DED07}"/>
    <pc:docChg chg="modSld">
      <pc:chgData name="Mariyan Nikolov" userId="9dfa792d-96ca-4fb5-ade7-9d9cf9008c7c" providerId="ADAL" clId="{8817C409-4644-403D-BAFE-B56AFB2DED07}" dt="2023-07-26T09:45:32.823" v="2" actId="1076"/>
      <pc:docMkLst>
        <pc:docMk/>
      </pc:docMkLst>
      <pc:sldChg chg="modSp mod">
        <pc:chgData name="Mariyan Nikolov" userId="9dfa792d-96ca-4fb5-ade7-9d9cf9008c7c" providerId="ADAL" clId="{8817C409-4644-403D-BAFE-B56AFB2DED07}" dt="2023-07-26T09:45:32.823" v="2" actId="1076"/>
        <pc:sldMkLst>
          <pc:docMk/>
          <pc:sldMk cId="0" sldId="256"/>
        </pc:sldMkLst>
        <pc:grpChg chg="mod">
          <ac:chgData name="Mariyan Nikolov" userId="9dfa792d-96ca-4fb5-ade7-9d9cf9008c7c" providerId="ADAL" clId="{8817C409-4644-403D-BAFE-B56AFB2DED07}" dt="2023-07-26T09:45:32.823" v="2" actId="1076"/>
          <ac:grpSpMkLst>
            <pc:docMk/>
            <pc:sldMk cId="0" sldId="256"/>
            <ac:grpSpMk id="6" creationId="{00000000-0000-0000-0000-000000000000}"/>
          </ac:grpSpMkLst>
        </pc:grpChg>
      </pc:sldChg>
    </pc:docChg>
  </pc:docChgLst>
  <pc:docChgLst>
    <pc:chgData name="Mariyan Nikolov" userId="S::nikolov@betterfinance.eu::9dfa792d-96ca-4fb5-ade7-9d9cf9008c7c" providerId="AD" clId="Web-{4024DBC7-601C-4A27-BD31-527D09A75CF6}"/>
    <pc:docChg chg="addSld modSld">
      <pc:chgData name="Mariyan Nikolov" userId="S::nikolov@betterfinance.eu::9dfa792d-96ca-4fb5-ade7-9d9cf9008c7c" providerId="AD" clId="Web-{4024DBC7-601C-4A27-BD31-527D09A75CF6}" dt="2023-07-25T11:45:12.936" v="221" actId="1076"/>
      <pc:docMkLst>
        <pc:docMk/>
      </pc:docMkLst>
      <pc:sldChg chg="addSp delSp modSp">
        <pc:chgData name="Mariyan Nikolov" userId="S::nikolov@betterfinance.eu::9dfa792d-96ca-4fb5-ade7-9d9cf9008c7c" providerId="AD" clId="Web-{4024DBC7-601C-4A27-BD31-527D09A75CF6}" dt="2023-07-25T11:45:12.936" v="221" actId="1076"/>
        <pc:sldMkLst>
          <pc:docMk/>
          <pc:sldMk cId="0" sldId="260"/>
        </pc:sldMkLst>
        <pc:spChg chg="mod">
          <ac:chgData name="Mariyan Nikolov" userId="S::nikolov@betterfinance.eu::9dfa792d-96ca-4fb5-ade7-9d9cf9008c7c" providerId="AD" clId="Web-{4024DBC7-601C-4A27-BD31-527D09A75CF6}" dt="2023-07-25T11:31:47.670" v="15" actId="1076"/>
          <ac:spMkLst>
            <pc:docMk/>
            <pc:sldMk cId="0" sldId="260"/>
            <ac:spMk id="11" creationId="{00000000-0000-0000-0000-000000000000}"/>
          </ac:spMkLst>
        </pc:spChg>
        <pc:spChg chg="mod">
          <ac:chgData name="Mariyan Nikolov" userId="S::nikolov@betterfinance.eu::9dfa792d-96ca-4fb5-ade7-9d9cf9008c7c" providerId="AD" clId="Web-{4024DBC7-601C-4A27-BD31-527D09A75CF6}" dt="2023-07-25T11:31:35.748" v="12" actId="20577"/>
          <ac:spMkLst>
            <pc:docMk/>
            <pc:sldMk cId="0" sldId="260"/>
            <ac:spMk id="14" creationId="{00000000-0000-0000-0000-000000000000}"/>
          </ac:spMkLst>
        </pc:spChg>
        <pc:spChg chg="mod">
          <ac:chgData name="Mariyan Nikolov" userId="S::nikolov@betterfinance.eu::9dfa792d-96ca-4fb5-ade7-9d9cf9008c7c" providerId="AD" clId="Web-{4024DBC7-601C-4A27-BD31-527D09A75CF6}" dt="2023-07-25T11:42:28.368" v="189" actId="1076"/>
          <ac:spMkLst>
            <pc:docMk/>
            <pc:sldMk cId="0" sldId="260"/>
            <ac:spMk id="18" creationId="{00000000-0000-0000-0000-000000000000}"/>
          </ac:spMkLst>
        </pc:spChg>
        <pc:spChg chg="mod">
          <ac:chgData name="Mariyan Nikolov" userId="S::nikolov@betterfinance.eu::9dfa792d-96ca-4fb5-ade7-9d9cf9008c7c" providerId="AD" clId="Web-{4024DBC7-601C-4A27-BD31-527D09A75CF6}" dt="2023-07-25T11:43:02.791" v="197" actId="1076"/>
          <ac:spMkLst>
            <pc:docMk/>
            <pc:sldMk cId="0" sldId="260"/>
            <ac:spMk id="19" creationId="{00000000-0000-0000-0000-000000000000}"/>
          </ac:spMkLst>
        </pc:spChg>
        <pc:spChg chg="mod">
          <ac:chgData name="Mariyan Nikolov" userId="S::nikolov@betterfinance.eu::9dfa792d-96ca-4fb5-ade7-9d9cf9008c7c" providerId="AD" clId="Web-{4024DBC7-601C-4A27-BD31-527D09A75CF6}" dt="2023-07-25T11:41:43.460" v="177" actId="1076"/>
          <ac:spMkLst>
            <pc:docMk/>
            <pc:sldMk cId="0" sldId="260"/>
            <ac:spMk id="20" creationId="{00000000-0000-0000-0000-000000000000}"/>
          </ac:spMkLst>
        </pc:spChg>
        <pc:spChg chg="mod">
          <ac:chgData name="Mariyan Nikolov" userId="S::nikolov@betterfinance.eu::9dfa792d-96ca-4fb5-ade7-9d9cf9008c7c" providerId="AD" clId="Web-{4024DBC7-601C-4A27-BD31-527D09A75CF6}" dt="2023-07-25T11:41:54.101" v="180" actId="1076"/>
          <ac:spMkLst>
            <pc:docMk/>
            <pc:sldMk cId="0" sldId="260"/>
            <ac:spMk id="21" creationId="{00000000-0000-0000-0000-000000000000}"/>
          </ac:spMkLst>
        </pc:spChg>
        <pc:spChg chg="mod">
          <ac:chgData name="Mariyan Nikolov" userId="S::nikolov@betterfinance.eu::9dfa792d-96ca-4fb5-ade7-9d9cf9008c7c" providerId="AD" clId="Web-{4024DBC7-601C-4A27-BD31-527D09A75CF6}" dt="2023-07-25T11:42:56.712" v="196" actId="14100"/>
          <ac:spMkLst>
            <pc:docMk/>
            <pc:sldMk cId="0" sldId="260"/>
            <ac:spMk id="22" creationId="{00000000-0000-0000-0000-000000000000}"/>
          </ac:spMkLst>
        </pc:spChg>
        <pc:spChg chg="del mod">
          <ac:chgData name="Mariyan Nikolov" userId="S::nikolov@betterfinance.eu::9dfa792d-96ca-4fb5-ade7-9d9cf9008c7c" providerId="AD" clId="Web-{4024DBC7-601C-4A27-BD31-527D09A75CF6}" dt="2023-07-25T11:42:49.931" v="194"/>
          <ac:spMkLst>
            <pc:docMk/>
            <pc:sldMk cId="0" sldId="260"/>
            <ac:spMk id="23" creationId="{00000000-0000-0000-0000-000000000000}"/>
          </ac:spMkLst>
        </pc:spChg>
        <pc:spChg chg="mod">
          <ac:chgData name="Mariyan Nikolov" userId="S::nikolov@betterfinance.eu::9dfa792d-96ca-4fb5-ade7-9d9cf9008c7c" providerId="AD" clId="Web-{4024DBC7-601C-4A27-BD31-527D09A75CF6}" dt="2023-07-25T11:35:07.663" v="78" actId="1076"/>
          <ac:spMkLst>
            <pc:docMk/>
            <pc:sldMk cId="0" sldId="260"/>
            <ac:spMk id="28" creationId="{8A15D1A6-337B-4501-BF59-205A57A3C837}"/>
          </ac:spMkLst>
        </pc:spChg>
        <pc:spChg chg="add mod">
          <ac:chgData name="Mariyan Nikolov" userId="S::nikolov@betterfinance.eu::9dfa792d-96ca-4fb5-ade7-9d9cf9008c7c" providerId="AD" clId="Web-{4024DBC7-601C-4A27-BD31-527D09A75CF6}" dt="2023-07-25T11:42:14.148" v="186" actId="20577"/>
          <ac:spMkLst>
            <pc:docMk/>
            <pc:sldMk cId="0" sldId="260"/>
            <ac:spMk id="30" creationId="{64EE7924-764D-44B0-6CD5-497FD50F5C63}"/>
          </ac:spMkLst>
        </pc:spChg>
        <pc:spChg chg="add del mod">
          <ac:chgData name="Mariyan Nikolov" userId="S::nikolov@betterfinance.eu::9dfa792d-96ca-4fb5-ade7-9d9cf9008c7c" providerId="AD" clId="Web-{4024DBC7-601C-4A27-BD31-527D09A75CF6}" dt="2023-07-25T11:40:19.378" v="165"/>
          <ac:spMkLst>
            <pc:docMk/>
            <pc:sldMk cId="0" sldId="260"/>
            <ac:spMk id="31" creationId="{D66E23F8-584A-D696-9A31-344059D2B715}"/>
          </ac:spMkLst>
        </pc:spChg>
        <pc:spChg chg="add mod">
          <ac:chgData name="Mariyan Nikolov" userId="S::nikolov@betterfinance.eu::9dfa792d-96ca-4fb5-ade7-9d9cf9008c7c" providerId="AD" clId="Web-{4024DBC7-601C-4A27-BD31-527D09A75CF6}" dt="2023-07-25T11:39:05.514" v="147" actId="1076"/>
          <ac:spMkLst>
            <pc:docMk/>
            <pc:sldMk cId="0" sldId="260"/>
            <ac:spMk id="32" creationId="{38EF4C7D-9F1A-23E4-87C0-951D1E4B8A85}"/>
          </ac:spMkLst>
        </pc:spChg>
        <pc:spChg chg="add mod">
          <ac:chgData name="Mariyan Nikolov" userId="S::nikolov@betterfinance.eu::9dfa792d-96ca-4fb5-ade7-9d9cf9008c7c" providerId="AD" clId="Web-{4024DBC7-601C-4A27-BD31-527D09A75CF6}" dt="2023-07-25T11:43:45.480" v="201" actId="20577"/>
          <ac:spMkLst>
            <pc:docMk/>
            <pc:sldMk cId="0" sldId="260"/>
            <ac:spMk id="36" creationId="{AFC2748C-2138-1E15-3FC0-236CBA0DCF78}"/>
          </ac:spMkLst>
        </pc:spChg>
        <pc:spChg chg="add mod">
          <ac:chgData name="Mariyan Nikolov" userId="S::nikolov@betterfinance.eu::9dfa792d-96ca-4fb5-ade7-9d9cf9008c7c" providerId="AD" clId="Web-{4024DBC7-601C-4A27-BD31-527D09A75CF6}" dt="2023-07-25T11:44:50.232" v="220" actId="20577"/>
          <ac:spMkLst>
            <pc:docMk/>
            <pc:sldMk cId="0" sldId="260"/>
            <ac:spMk id="37" creationId="{84666F06-61D4-CFCC-8409-28B6D255C3A7}"/>
          </ac:spMkLst>
        </pc:spChg>
        <pc:grpChg chg="mod">
          <ac:chgData name="Mariyan Nikolov" userId="S::nikolov@betterfinance.eu::9dfa792d-96ca-4fb5-ade7-9d9cf9008c7c" providerId="AD" clId="Web-{4024DBC7-601C-4A27-BD31-527D09A75CF6}" dt="2023-07-25T11:42:31.165" v="190" actId="1076"/>
          <ac:grpSpMkLst>
            <pc:docMk/>
            <pc:sldMk cId="0" sldId="260"/>
            <ac:grpSpMk id="10" creationId="{00000000-0000-0000-0000-000000000000}"/>
          </ac:grpSpMkLst>
        </pc:grpChg>
        <pc:grpChg chg="del mod">
          <ac:chgData name="Mariyan Nikolov" userId="S::nikolov@betterfinance.eu::9dfa792d-96ca-4fb5-ade7-9d9cf9008c7c" providerId="AD" clId="Web-{4024DBC7-601C-4A27-BD31-527D09A75CF6}" dt="2023-07-25T11:41:25.631" v="175"/>
          <ac:grpSpMkLst>
            <pc:docMk/>
            <pc:sldMk cId="0" sldId="260"/>
            <ac:grpSpMk id="15" creationId="{00000000-0000-0000-0000-000000000000}"/>
          </ac:grpSpMkLst>
        </pc:grpChg>
        <pc:grpChg chg="add del mod">
          <ac:chgData name="Mariyan Nikolov" userId="S::nikolov@betterfinance.eu::9dfa792d-96ca-4fb5-ade7-9d9cf9008c7c" providerId="AD" clId="Web-{4024DBC7-601C-4A27-BD31-527D09A75CF6}" dt="2023-07-25T11:34:54.928" v="74"/>
          <ac:grpSpMkLst>
            <pc:docMk/>
            <pc:sldMk cId="0" sldId="260"/>
            <ac:grpSpMk id="24" creationId="{BDD4E3E2-1B30-0436-BC79-00BCA11E2AEB}"/>
          </ac:grpSpMkLst>
        </pc:grpChg>
        <pc:grpChg chg="add mod">
          <ac:chgData name="Mariyan Nikolov" userId="S::nikolov@betterfinance.eu::9dfa792d-96ca-4fb5-ade7-9d9cf9008c7c" providerId="AD" clId="Web-{4024DBC7-601C-4A27-BD31-527D09A75CF6}" dt="2023-07-25T11:39:11.327" v="148" actId="14100"/>
          <ac:grpSpMkLst>
            <pc:docMk/>
            <pc:sldMk cId="0" sldId="260"/>
            <ac:grpSpMk id="27" creationId="{995732C7-13A0-51DF-E9E1-A464710801C8}"/>
          </ac:grpSpMkLst>
        </pc:grpChg>
        <pc:grpChg chg="add mod">
          <ac:chgData name="Mariyan Nikolov" userId="S::nikolov@betterfinance.eu::9dfa792d-96ca-4fb5-ade7-9d9cf9008c7c" providerId="AD" clId="Web-{4024DBC7-601C-4A27-BD31-527D09A75CF6}" dt="2023-07-25T11:45:12.936" v="221" actId="1076"/>
          <ac:grpSpMkLst>
            <pc:docMk/>
            <pc:sldMk cId="0" sldId="260"/>
            <ac:grpSpMk id="33" creationId="{56BB4558-E6EF-548F-3F5B-3F4CAE3EBE84}"/>
          </ac:grpSpMkLst>
        </pc:grpChg>
      </pc:sldChg>
      <pc:sldChg chg="new">
        <pc:chgData name="Mariyan Nikolov" userId="S::nikolov@betterfinance.eu::9dfa792d-96ca-4fb5-ade7-9d9cf9008c7c" providerId="AD" clId="Web-{4024DBC7-601C-4A27-BD31-527D09A75CF6}" dt="2023-07-25T11:41:04.224" v="168"/>
        <pc:sldMkLst>
          <pc:docMk/>
          <pc:sldMk cId="1848067114"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8415906"/>
            <a:ext cx="18288000" cy="1871094"/>
            <a:chOff x="0" y="0"/>
            <a:chExt cx="4816593" cy="492798"/>
          </a:xfrm>
        </p:grpSpPr>
        <p:sp>
          <p:nvSpPr>
            <p:cNvPr id="4" name="Freeform 4"/>
            <p:cNvSpPr/>
            <p:nvPr/>
          </p:nvSpPr>
          <p:spPr>
            <a:xfrm>
              <a:off x="0" y="0"/>
              <a:ext cx="4816592" cy="492798"/>
            </a:xfrm>
            <a:custGeom>
              <a:avLst/>
              <a:gdLst/>
              <a:ahLst/>
              <a:cxnLst/>
              <a:rect l="l" t="t" r="r" b="b"/>
              <a:pathLst>
                <a:path w="4816592" h="492798">
                  <a:moveTo>
                    <a:pt x="0" y="0"/>
                  </a:moveTo>
                  <a:lnTo>
                    <a:pt x="4816592" y="0"/>
                  </a:lnTo>
                  <a:lnTo>
                    <a:pt x="4816592" y="492798"/>
                  </a:lnTo>
                  <a:lnTo>
                    <a:pt x="0" y="492798"/>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 y="-5441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240319" y="9055059"/>
            <a:ext cx="5844285" cy="662352"/>
          </a:xfrm>
          <a:custGeom>
            <a:avLst/>
            <a:gdLst/>
            <a:ahLst/>
            <a:cxnLst/>
            <a:rect l="l" t="t" r="r" b="b"/>
            <a:pathLst>
              <a:path w="5844285" h="662352">
                <a:moveTo>
                  <a:pt x="0" y="0"/>
                </a:moveTo>
                <a:lnTo>
                  <a:pt x="5844285" y="0"/>
                </a:lnTo>
                <a:lnTo>
                  <a:pt x="5844285" y="662352"/>
                </a:lnTo>
                <a:lnTo>
                  <a:pt x="0" y="662352"/>
                </a:lnTo>
                <a:lnTo>
                  <a:pt x="0" y="0"/>
                </a:lnTo>
                <a:close/>
              </a:path>
            </a:pathLst>
          </a:custGeom>
          <a:blipFill>
            <a:blip r:embed="rId3"/>
            <a:stretch>
              <a:fillRect/>
            </a:stretch>
          </a:blipFill>
        </p:spPr>
        <p:txBody>
          <a:bodyPr/>
          <a:lstStyle/>
          <a:p>
            <a:endParaRPr lang="en-BE"/>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293293" y="3136585"/>
            <a:ext cx="15701414" cy="1190468"/>
          </a:xfrm>
          <a:prstGeom prst="rect">
            <a:avLst/>
          </a:prstGeom>
        </p:spPr>
        <p:txBody>
          <a:bodyPr lIns="0" tIns="0" rIns="0" bIns="0" rtlCol="0" anchor="t">
            <a:spAutoFit/>
          </a:bodyPr>
          <a:lstStyle/>
          <a:p>
            <a:pPr algn="ctr">
              <a:lnSpc>
                <a:spcPts val="9659"/>
              </a:lnSpc>
            </a:pPr>
            <a:r>
              <a:rPr lang="en-US" sz="6899" dirty="0">
                <a:solidFill>
                  <a:srgbClr val="FFFFFF"/>
                </a:solidFill>
                <a:latin typeface="Eastman Grotesque Bold"/>
              </a:rPr>
              <a:t>Module 2: Climate Lens Investing</a:t>
            </a:r>
          </a:p>
        </p:txBody>
      </p:sp>
      <p:sp>
        <p:nvSpPr>
          <p:cNvPr id="12" name="TextBox 12"/>
          <p:cNvSpPr txBox="1"/>
          <p:nvPr/>
        </p:nvSpPr>
        <p:spPr>
          <a:xfrm>
            <a:off x="2844224" y="5067300"/>
            <a:ext cx="12599552" cy="1899285"/>
          </a:xfrm>
          <a:prstGeom prst="rect">
            <a:avLst/>
          </a:prstGeom>
        </p:spPr>
        <p:txBody>
          <a:bodyPr lIns="0" tIns="0" rIns="0" bIns="0" rtlCol="0" anchor="t">
            <a:spAutoFit/>
          </a:bodyPr>
          <a:lstStyle/>
          <a:p>
            <a:pPr algn="ctr">
              <a:lnSpc>
                <a:spcPts val="5040"/>
              </a:lnSpc>
            </a:pPr>
            <a:r>
              <a:rPr lang="en-US" sz="3600" dirty="0">
                <a:solidFill>
                  <a:srgbClr val="FFFFFF"/>
                </a:solidFill>
                <a:latin typeface="Eastman Grotesque"/>
              </a:rPr>
              <a:t>What are the developed, ongoing and new initiatives and standards to which investors should adhere to when making investment decision?</a:t>
            </a:r>
          </a:p>
        </p:txBody>
      </p:sp>
      <p:sp>
        <p:nvSpPr>
          <p:cNvPr id="13" name="TextBox 13"/>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dirty="0"/>
          </a:p>
          <a:p>
            <a:pPr algn="ctr">
              <a:lnSpc>
                <a:spcPts val="2800"/>
              </a:lnSpc>
            </a:pPr>
            <a:r>
              <a:rPr lang="en-US" sz="2000" dirty="0">
                <a:solidFill>
                  <a:srgbClr val="FFFFFF"/>
                </a:solidFill>
                <a:latin typeface="Canva Sans"/>
              </a:rPr>
              <a:t>©BETTER FINANCE 2023</a:t>
            </a:r>
          </a:p>
          <a:p>
            <a:pPr algn="ctr">
              <a:lnSpc>
                <a:spcPts val="4759"/>
              </a:lnSpc>
            </a:pPr>
            <a:endParaRPr lang="en-US" sz="2000" dirty="0">
              <a:solidFill>
                <a:srgbClr val="FFFFFF"/>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DISCLAIMER</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en-BE"/>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2665881" y="3211406"/>
            <a:ext cx="12956238" cy="5254569"/>
          </a:xfrm>
          <a:prstGeom prst="rect">
            <a:avLst/>
          </a:prstGeom>
        </p:spPr>
        <p:txBody>
          <a:bodyPr lIns="0" tIns="0" rIns="0" bIns="0" rtlCol="0" anchor="t">
            <a:spAutoFit/>
          </a:bodyPr>
          <a:lstStyle/>
          <a:p>
            <a:pPr algn="ctr">
              <a:lnSpc>
                <a:spcPts val="4165"/>
              </a:lnSpc>
            </a:pPr>
            <a:r>
              <a:rPr lang="en-US" sz="2975">
                <a:solidFill>
                  <a:srgbClr val="FFFFFF"/>
                </a:solidFill>
                <a:latin typeface="Eastman Grotesque"/>
              </a:rPr>
              <a:t>Invest for Better Climate EU is a non-profit initiaitive dedicated to education without providing financial advice. The information and materials provided in this course are offered for general educational purposes only and are not intended to provide financial planning, legal, tax, accounting, or investment advisory services. Strategies or descriptions of any investments do not suggest an endorsement. Always do your own research and/or confer with professionals before making any investment decisions. You should also be sure that you understand any potential tax implications before you sell existing investments.</a:t>
            </a:r>
          </a:p>
          <a:p>
            <a:pPr algn="ctr">
              <a:lnSpc>
                <a:spcPts val="4165"/>
              </a:lnSpc>
            </a:pPr>
            <a:endParaRPr lang="en-US" sz="2975">
              <a:solidFill>
                <a:srgbClr val="FFFFFF"/>
              </a:solidFill>
              <a:latin typeface="Eastman Grotesq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321078" y="6826373"/>
            <a:ext cx="12838548" cy="1320291"/>
            <a:chOff x="0" y="0"/>
            <a:chExt cx="3381346" cy="347731"/>
          </a:xfrm>
        </p:grpSpPr>
        <p:sp>
          <p:nvSpPr>
            <p:cNvPr id="10" name="Freeform 1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3" name="Group 13"/>
          <p:cNvGrpSpPr/>
          <p:nvPr/>
        </p:nvGrpSpPr>
        <p:grpSpPr>
          <a:xfrm>
            <a:off x="4263733" y="4906006"/>
            <a:ext cx="12838548" cy="1320291"/>
            <a:chOff x="0" y="0"/>
            <a:chExt cx="3381346" cy="347731"/>
          </a:xfrm>
        </p:grpSpPr>
        <p:sp>
          <p:nvSpPr>
            <p:cNvPr id="14" name="Freeform 14"/>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321078" y="2985640"/>
            <a:ext cx="12838548" cy="1320291"/>
            <a:chOff x="0" y="0"/>
            <a:chExt cx="3381346" cy="347731"/>
          </a:xfrm>
        </p:grpSpPr>
        <p:sp>
          <p:nvSpPr>
            <p:cNvPr id="17" name="Freeform 17"/>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677542" y="2712826"/>
            <a:ext cx="1609355" cy="1865919"/>
          </a:xfrm>
          <a:custGeom>
            <a:avLst/>
            <a:gdLst/>
            <a:ahLst/>
            <a:cxnLst/>
            <a:rect l="l" t="t" r="r" b="b"/>
            <a:pathLst>
              <a:path w="1609355" h="1865919">
                <a:moveTo>
                  <a:pt x="0" y="0"/>
                </a:moveTo>
                <a:lnTo>
                  <a:pt x="1609356" y="0"/>
                </a:lnTo>
                <a:lnTo>
                  <a:pt x="1609356" y="1865919"/>
                </a:lnTo>
                <a:lnTo>
                  <a:pt x="0" y="18659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0" name="Freeform 20"/>
          <p:cNvSpPr/>
          <p:nvPr/>
        </p:nvSpPr>
        <p:spPr>
          <a:xfrm>
            <a:off x="1677542" y="6826373"/>
            <a:ext cx="1492410" cy="1492410"/>
          </a:xfrm>
          <a:custGeom>
            <a:avLst/>
            <a:gdLst/>
            <a:ahLst/>
            <a:cxnLst/>
            <a:rect l="l" t="t" r="r" b="b"/>
            <a:pathLst>
              <a:path w="1492410" h="1492410">
                <a:moveTo>
                  <a:pt x="0" y="0"/>
                </a:moveTo>
                <a:lnTo>
                  <a:pt x="1492410" y="0"/>
                </a:lnTo>
                <a:lnTo>
                  <a:pt x="1492410" y="1492409"/>
                </a:lnTo>
                <a:lnTo>
                  <a:pt x="0" y="149240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21" name="Freeform 21"/>
          <p:cNvSpPr/>
          <p:nvPr/>
        </p:nvSpPr>
        <p:spPr>
          <a:xfrm>
            <a:off x="1656581" y="4906006"/>
            <a:ext cx="1534331" cy="1520906"/>
          </a:xfrm>
          <a:custGeom>
            <a:avLst/>
            <a:gdLst/>
            <a:ahLst/>
            <a:cxnLst/>
            <a:rect l="l" t="t" r="r" b="b"/>
            <a:pathLst>
              <a:path w="1534331" h="1520906">
                <a:moveTo>
                  <a:pt x="0" y="0"/>
                </a:moveTo>
                <a:lnTo>
                  <a:pt x="1534332" y="0"/>
                </a:lnTo>
                <a:lnTo>
                  <a:pt x="1534332" y="1520906"/>
                </a:lnTo>
                <a:lnTo>
                  <a:pt x="0" y="152090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2" name="TextBox 22"/>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23" name="TextBox 23"/>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Learning Objectives</a:t>
            </a:r>
          </a:p>
        </p:txBody>
      </p:sp>
      <p:sp>
        <p:nvSpPr>
          <p:cNvPr id="24" name="TextBox 24"/>
          <p:cNvSpPr txBox="1"/>
          <p:nvPr/>
        </p:nvSpPr>
        <p:spPr>
          <a:xfrm>
            <a:off x="4475623" y="3302571"/>
            <a:ext cx="13159974" cy="1003361"/>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Learn about sustainable, green and climate finance</a:t>
            </a:r>
          </a:p>
          <a:p>
            <a:pPr algn="just">
              <a:lnSpc>
                <a:spcPts val="3780"/>
              </a:lnSpc>
            </a:pPr>
            <a:endParaRPr lang="en-US" sz="3044">
              <a:solidFill>
                <a:srgbClr val="FFFFFF"/>
              </a:solidFill>
              <a:latin typeface="Eastman Grotesque Bold"/>
            </a:endParaRPr>
          </a:p>
        </p:txBody>
      </p:sp>
      <p:sp>
        <p:nvSpPr>
          <p:cNvPr id="25" name="TextBox 25"/>
          <p:cNvSpPr txBox="1"/>
          <p:nvPr/>
        </p:nvSpPr>
        <p:spPr>
          <a:xfrm>
            <a:off x="4475623" y="5222937"/>
            <a:ext cx="12529459" cy="1003361"/>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Learn about standards, useful tools and investments strategies</a:t>
            </a:r>
          </a:p>
          <a:p>
            <a:pPr algn="just">
              <a:lnSpc>
                <a:spcPts val="3780"/>
              </a:lnSpc>
            </a:pPr>
            <a:endParaRPr lang="en-US" sz="3044">
              <a:solidFill>
                <a:srgbClr val="FFFFFF"/>
              </a:solidFill>
              <a:latin typeface="Eastman Grotesque Bold"/>
            </a:endParaRPr>
          </a:p>
        </p:txBody>
      </p:sp>
      <p:sp>
        <p:nvSpPr>
          <p:cNvPr id="26" name="TextBox 26"/>
          <p:cNvSpPr txBox="1"/>
          <p:nvPr/>
        </p:nvSpPr>
        <p:spPr>
          <a:xfrm>
            <a:off x="4475623" y="7143303"/>
            <a:ext cx="12220369" cy="1003361"/>
          </a:xfrm>
          <a:prstGeom prst="rect">
            <a:avLst/>
          </a:prstGeom>
        </p:spPr>
        <p:txBody>
          <a:bodyPr lIns="0" tIns="0" rIns="0" bIns="0" rtlCol="0" anchor="t">
            <a:spAutoFit/>
          </a:bodyPr>
          <a:lstStyle/>
          <a:p>
            <a:pPr algn="just">
              <a:lnSpc>
                <a:spcPts val="4262"/>
              </a:lnSpc>
            </a:pPr>
            <a:r>
              <a:rPr lang="en-US" sz="3044">
                <a:solidFill>
                  <a:srgbClr val="FFFFFF"/>
                </a:solidFill>
                <a:latin typeface="Eastman Grotesque Bold"/>
              </a:rPr>
              <a:t>Other country-specific learning points</a:t>
            </a:r>
          </a:p>
          <a:p>
            <a:pPr algn="just">
              <a:lnSpc>
                <a:spcPts val="3780"/>
              </a:lnSpc>
            </a:pPr>
            <a:endParaRPr lang="en-US" sz="3044">
              <a:solidFill>
                <a:srgbClr val="FFFFFF"/>
              </a:solidFill>
              <a:latin typeface="Eastman Grotesque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0" name="Group 10"/>
          <p:cNvGrpSpPr/>
          <p:nvPr/>
        </p:nvGrpSpPr>
        <p:grpSpPr>
          <a:xfrm>
            <a:off x="2724726" y="4735192"/>
            <a:ext cx="12838548" cy="996290"/>
            <a:chOff x="0" y="0"/>
            <a:chExt cx="3381346" cy="262397"/>
          </a:xfrm>
        </p:grpSpPr>
        <p:sp>
          <p:nvSpPr>
            <p:cNvPr id="11" name="Freeform 11"/>
            <p:cNvSpPr/>
            <p:nvPr/>
          </p:nvSpPr>
          <p:spPr>
            <a:xfrm>
              <a:off x="0" y="0"/>
              <a:ext cx="3381346" cy="262397"/>
            </a:xfrm>
            <a:custGeom>
              <a:avLst/>
              <a:gdLst/>
              <a:ahLst/>
              <a:cxnLst/>
              <a:rect l="l" t="t" r="r" b="b"/>
              <a:pathLst>
                <a:path w="3381346" h="262397">
                  <a:moveTo>
                    <a:pt x="30754" y="0"/>
                  </a:moveTo>
                  <a:lnTo>
                    <a:pt x="3350592" y="0"/>
                  </a:lnTo>
                  <a:cubicBezTo>
                    <a:pt x="3358748" y="0"/>
                    <a:pt x="3366571" y="3240"/>
                    <a:pt x="3372338" y="9008"/>
                  </a:cubicBezTo>
                  <a:cubicBezTo>
                    <a:pt x="3378106" y="14775"/>
                    <a:pt x="3381346" y="22598"/>
                    <a:pt x="3381346" y="30754"/>
                  </a:cubicBezTo>
                  <a:lnTo>
                    <a:pt x="3381346" y="231643"/>
                  </a:lnTo>
                  <a:cubicBezTo>
                    <a:pt x="3381346" y="248628"/>
                    <a:pt x="3367577" y="262397"/>
                    <a:pt x="3350592" y="262397"/>
                  </a:cubicBezTo>
                  <a:lnTo>
                    <a:pt x="30754" y="262397"/>
                  </a:lnTo>
                  <a:cubicBezTo>
                    <a:pt x="22598" y="262397"/>
                    <a:pt x="14775" y="259157"/>
                    <a:pt x="9008" y="253390"/>
                  </a:cubicBezTo>
                  <a:cubicBezTo>
                    <a:pt x="3240" y="247622"/>
                    <a:pt x="0" y="239800"/>
                    <a:pt x="0" y="231643"/>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2" name="TextBox 12"/>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13" name="Group 13"/>
          <p:cNvGrpSpPr/>
          <p:nvPr/>
        </p:nvGrpSpPr>
        <p:grpSpPr>
          <a:xfrm>
            <a:off x="2724726" y="5895444"/>
            <a:ext cx="12838548" cy="996290"/>
            <a:chOff x="0" y="0"/>
            <a:chExt cx="3381346" cy="262397"/>
          </a:xfrm>
        </p:grpSpPr>
        <p:sp>
          <p:nvSpPr>
            <p:cNvPr id="14" name="Freeform 14"/>
            <p:cNvSpPr/>
            <p:nvPr/>
          </p:nvSpPr>
          <p:spPr>
            <a:xfrm>
              <a:off x="0" y="0"/>
              <a:ext cx="3381346" cy="262397"/>
            </a:xfrm>
            <a:custGeom>
              <a:avLst/>
              <a:gdLst/>
              <a:ahLst/>
              <a:cxnLst/>
              <a:rect l="l" t="t" r="r" b="b"/>
              <a:pathLst>
                <a:path w="3381346" h="262397">
                  <a:moveTo>
                    <a:pt x="30754" y="0"/>
                  </a:moveTo>
                  <a:lnTo>
                    <a:pt x="3350592" y="0"/>
                  </a:lnTo>
                  <a:cubicBezTo>
                    <a:pt x="3358748" y="0"/>
                    <a:pt x="3366571" y="3240"/>
                    <a:pt x="3372338" y="9008"/>
                  </a:cubicBezTo>
                  <a:cubicBezTo>
                    <a:pt x="3378106" y="14775"/>
                    <a:pt x="3381346" y="22598"/>
                    <a:pt x="3381346" y="30754"/>
                  </a:cubicBezTo>
                  <a:lnTo>
                    <a:pt x="3381346" y="231643"/>
                  </a:lnTo>
                  <a:cubicBezTo>
                    <a:pt x="3381346" y="248628"/>
                    <a:pt x="3367577" y="262397"/>
                    <a:pt x="3350592" y="262397"/>
                  </a:cubicBezTo>
                  <a:lnTo>
                    <a:pt x="30754" y="262397"/>
                  </a:lnTo>
                  <a:cubicBezTo>
                    <a:pt x="22598" y="262397"/>
                    <a:pt x="14775" y="259157"/>
                    <a:pt x="9008" y="253390"/>
                  </a:cubicBezTo>
                  <a:cubicBezTo>
                    <a:pt x="3240" y="247622"/>
                    <a:pt x="0" y="239800"/>
                    <a:pt x="0" y="231643"/>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724726" y="7053658"/>
            <a:ext cx="12838548" cy="996290"/>
            <a:chOff x="0" y="0"/>
            <a:chExt cx="3381346" cy="262397"/>
          </a:xfrm>
        </p:grpSpPr>
        <p:sp>
          <p:nvSpPr>
            <p:cNvPr id="17" name="Freeform 17"/>
            <p:cNvSpPr/>
            <p:nvPr/>
          </p:nvSpPr>
          <p:spPr>
            <a:xfrm>
              <a:off x="0" y="0"/>
              <a:ext cx="3381346" cy="262397"/>
            </a:xfrm>
            <a:custGeom>
              <a:avLst/>
              <a:gdLst/>
              <a:ahLst/>
              <a:cxnLst/>
              <a:rect l="l" t="t" r="r" b="b"/>
              <a:pathLst>
                <a:path w="3381346" h="262397">
                  <a:moveTo>
                    <a:pt x="30754" y="0"/>
                  </a:moveTo>
                  <a:lnTo>
                    <a:pt x="3350592" y="0"/>
                  </a:lnTo>
                  <a:cubicBezTo>
                    <a:pt x="3358748" y="0"/>
                    <a:pt x="3366571" y="3240"/>
                    <a:pt x="3372338" y="9008"/>
                  </a:cubicBezTo>
                  <a:cubicBezTo>
                    <a:pt x="3378106" y="14775"/>
                    <a:pt x="3381346" y="22598"/>
                    <a:pt x="3381346" y="30754"/>
                  </a:cubicBezTo>
                  <a:lnTo>
                    <a:pt x="3381346" y="231643"/>
                  </a:lnTo>
                  <a:cubicBezTo>
                    <a:pt x="3381346" y="248628"/>
                    <a:pt x="3367577" y="262397"/>
                    <a:pt x="3350592" y="262397"/>
                  </a:cubicBezTo>
                  <a:lnTo>
                    <a:pt x="30754" y="262397"/>
                  </a:lnTo>
                  <a:cubicBezTo>
                    <a:pt x="22598" y="262397"/>
                    <a:pt x="14775" y="259157"/>
                    <a:pt x="9008" y="253390"/>
                  </a:cubicBezTo>
                  <a:cubicBezTo>
                    <a:pt x="3240" y="247622"/>
                    <a:pt x="0" y="239800"/>
                    <a:pt x="0" y="231643"/>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20" name="TextBox 20"/>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EU Terminology</a:t>
            </a:r>
          </a:p>
        </p:txBody>
      </p:sp>
      <p:sp>
        <p:nvSpPr>
          <p:cNvPr id="21" name="TextBox 21"/>
          <p:cNvSpPr txBox="1"/>
          <p:nvPr/>
        </p:nvSpPr>
        <p:spPr>
          <a:xfrm>
            <a:off x="1446730" y="2667814"/>
            <a:ext cx="15588941" cy="1581603"/>
          </a:xfrm>
          <a:prstGeom prst="rect">
            <a:avLst/>
          </a:prstGeom>
        </p:spPr>
        <p:txBody>
          <a:bodyPr lIns="0" tIns="0" rIns="0" bIns="0" rtlCol="0" anchor="t">
            <a:spAutoFit/>
          </a:bodyPr>
          <a:lstStyle/>
          <a:p>
            <a:pPr algn="ctr">
              <a:lnSpc>
                <a:spcPts val="4238"/>
              </a:lnSpc>
            </a:pPr>
            <a:r>
              <a:rPr lang="en-US" sz="3027">
                <a:solidFill>
                  <a:srgbClr val="FFFFFF"/>
                </a:solidFill>
                <a:latin typeface="Eastman Grotesque"/>
              </a:rPr>
              <a:t>The EU has various ongoing and new legislation in the field of sustainable finance, which requires companies to be transparent about the level of sustainable investment </a:t>
            </a:r>
          </a:p>
          <a:p>
            <a:pPr algn="ctr">
              <a:lnSpc>
                <a:spcPts val="4238"/>
              </a:lnSpc>
            </a:pPr>
            <a:r>
              <a:rPr lang="en-US" sz="3027">
                <a:solidFill>
                  <a:srgbClr val="FFFFFF"/>
                </a:solidFill>
                <a:latin typeface="Eastman Grotesque"/>
              </a:rPr>
              <a:t>for example:</a:t>
            </a:r>
          </a:p>
        </p:txBody>
      </p:sp>
      <p:sp>
        <p:nvSpPr>
          <p:cNvPr id="22" name="TextBox 22"/>
          <p:cNvSpPr txBox="1"/>
          <p:nvPr/>
        </p:nvSpPr>
        <p:spPr>
          <a:xfrm>
            <a:off x="3527560" y="4892083"/>
            <a:ext cx="11427280" cy="1003361"/>
          </a:xfrm>
          <a:prstGeom prst="rect">
            <a:avLst/>
          </a:prstGeom>
        </p:spPr>
        <p:txBody>
          <a:bodyPr lIns="0" tIns="0" rIns="0" bIns="0" rtlCol="0" anchor="t">
            <a:spAutoFit/>
          </a:bodyPr>
          <a:lstStyle/>
          <a:p>
            <a:pPr algn="ctr">
              <a:lnSpc>
                <a:spcPts val="4262"/>
              </a:lnSpc>
            </a:pPr>
            <a:r>
              <a:rPr lang="en-US" sz="3044">
                <a:solidFill>
                  <a:srgbClr val="FFFFFF"/>
                </a:solidFill>
                <a:latin typeface="Eastman Grotesque Bold"/>
              </a:rPr>
              <a:t>Sustainable Finance</a:t>
            </a:r>
          </a:p>
          <a:p>
            <a:pPr algn="just">
              <a:lnSpc>
                <a:spcPts val="3780"/>
              </a:lnSpc>
            </a:pPr>
            <a:endParaRPr lang="en-US" sz="3044">
              <a:solidFill>
                <a:srgbClr val="FFFFFF"/>
              </a:solidFill>
              <a:latin typeface="Eastman Grotesque Bold"/>
            </a:endParaRPr>
          </a:p>
        </p:txBody>
      </p:sp>
      <p:sp>
        <p:nvSpPr>
          <p:cNvPr id="23" name="TextBox 23"/>
          <p:cNvSpPr txBox="1"/>
          <p:nvPr/>
        </p:nvSpPr>
        <p:spPr>
          <a:xfrm>
            <a:off x="3430360" y="6050298"/>
            <a:ext cx="11427280" cy="1003361"/>
          </a:xfrm>
          <a:prstGeom prst="rect">
            <a:avLst/>
          </a:prstGeom>
        </p:spPr>
        <p:txBody>
          <a:bodyPr lIns="0" tIns="0" rIns="0" bIns="0" rtlCol="0" anchor="t">
            <a:spAutoFit/>
          </a:bodyPr>
          <a:lstStyle/>
          <a:p>
            <a:pPr algn="ctr">
              <a:lnSpc>
                <a:spcPts val="4262"/>
              </a:lnSpc>
            </a:pPr>
            <a:r>
              <a:rPr lang="en-US" sz="3044">
                <a:solidFill>
                  <a:srgbClr val="FFFFFF"/>
                </a:solidFill>
                <a:latin typeface="Eastman Grotesque Bold"/>
              </a:rPr>
              <a:t>Green Finance</a:t>
            </a:r>
          </a:p>
          <a:p>
            <a:pPr algn="just">
              <a:lnSpc>
                <a:spcPts val="3780"/>
              </a:lnSpc>
            </a:pPr>
            <a:endParaRPr lang="en-US" sz="3044">
              <a:solidFill>
                <a:srgbClr val="FFFFFF"/>
              </a:solidFill>
              <a:latin typeface="Eastman Grotesque Bold"/>
            </a:endParaRPr>
          </a:p>
        </p:txBody>
      </p:sp>
      <p:sp>
        <p:nvSpPr>
          <p:cNvPr id="24" name="TextBox 24"/>
          <p:cNvSpPr txBox="1"/>
          <p:nvPr/>
        </p:nvSpPr>
        <p:spPr>
          <a:xfrm>
            <a:off x="3430360" y="7367983"/>
            <a:ext cx="11427280" cy="1003361"/>
          </a:xfrm>
          <a:prstGeom prst="rect">
            <a:avLst/>
          </a:prstGeom>
        </p:spPr>
        <p:txBody>
          <a:bodyPr lIns="0" tIns="0" rIns="0" bIns="0" rtlCol="0" anchor="t">
            <a:spAutoFit/>
          </a:bodyPr>
          <a:lstStyle/>
          <a:p>
            <a:pPr algn="ctr">
              <a:lnSpc>
                <a:spcPts val="4262"/>
              </a:lnSpc>
            </a:pPr>
            <a:r>
              <a:rPr lang="en-US" sz="3044">
                <a:solidFill>
                  <a:srgbClr val="FFFFFF"/>
                </a:solidFill>
                <a:latin typeface="Eastman Grotesque Bold"/>
              </a:rPr>
              <a:t>Climate Finance</a:t>
            </a:r>
          </a:p>
          <a:p>
            <a:pPr algn="just">
              <a:lnSpc>
                <a:spcPts val="3780"/>
              </a:lnSpc>
            </a:pPr>
            <a:endParaRPr lang="en-US" sz="3044">
              <a:solidFill>
                <a:srgbClr val="FFFFFF"/>
              </a:solidFill>
              <a:latin typeface="Eastman Grotesque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260791"/>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0" name="Group 10"/>
          <p:cNvGrpSpPr/>
          <p:nvPr/>
        </p:nvGrpSpPr>
        <p:grpSpPr>
          <a:xfrm>
            <a:off x="6877328" y="3218162"/>
            <a:ext cx="4683919" cy="5904824"/>
            <a:chOff x="-216924" y="-172654"/>
            <a:chExt cx="1775098" cy="1410639"/>
          </a:xfrm>
        </p:grpSpPr>
        <p:sp>
          <p:nvSpPr>
            <p:cNvPr id="11" name="Freeform 11"/>
            <p:cNvSpPr/>
            <p:nvPr/>
          </p:nvSpPr>
          <p:spPr>
            <a:xfrm>
              <a:off x="-216924" y="-172654"/>
              <a:ext cx="1775098" cy="1410639"/>
            </a:xfrm>
            <a:custGeom>
              <a:avLst/>
              <a:gdLst/>
              <a:ahLst/>
              <a:cxnLst/>
              <a:rect l="l" t="t" r="r" b="b"/>
              <a:pathLst>
                <a:path w="1775098" h="1410639">
                  <a:moveTo>
                    <a:pt x="58583" y="0"/>
                  </a:moveTo>
                  <a:lnTo>
                    <a:pt x="1716516" y="0"/>
                  </a:lnTo>
                  <a:cubicBezTo>
                    <a:pt x="1748870" y="0"/>
                    <a:pt x="1775098" y="26228"/>
                    <a:pt x="1775098" y="58583"/>
                  </a:cubicBezTo>
                  <a:lnTo>
                    <a:pt x="1775098" y="1352056"/>
                  </a:lnTo>
                  <a:cubicBezTo>
                    <a:pt x="1775098" y="1384410"/>
                    <a:pt x="1748870" y="1410639"/>
                    <a:pt x="1716516" y="1410639"/>
                  </a:cubicBezTo>
                  <a:lnTo>
                    <a:pt x="58583" y="1410639"/>
                  </a:lnTo>
                  <a:cubicBezTo>
                    <a:pt x="26228" y="1410639"/>
                    <a:pt x="0" y="1384410"/>
                    <a:pt x="0" y="1352056"/>
                  </a:cubicBezTo>
                  <a:lnTo>
                    <a:pt x="0" y="58583"/>
                  </a:lnTo>
                  <a:cubicBezTo>
                    <a:pt x="0" y="26228"/>
                    <a:pt x="26228" y="0"/>
                    <a:pt x="58583" y="0"/>
                  </a:cubicBezTo>
                  <a:close/>
                </a:path>
              </a:pathLst>
            </a:custGeom>
            <a:solidFill>
              <a:srgbClr val="000000">
                <a:alpha val="35686"/>
              </a:srgbClr>
            </a:solidFill>
          </p:spPr>
          <p:txBody>
            <a:bodyPr/>
            <a:lstStyle/>
            <a:p>
              <a:endParaRPr lang="en-BE"/>
            </a:p>
          </p:txBody>
        </p:sp>
        <p:sp>
          <p:nvSpPr>
            <p:cNvPr id="12" name="TextBox 12"/>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sp>
        <p:nvSpPr>
          <p:cNvPr id="13" name="TextBox 13"/>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14" name="TextBox 14"/>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850">
                <a:solidFill>
                  <a:srgbClr val="FFFFFF"/>
                </a:solidFill>
                <a:latin typeface="Eastman Grotesque Bold"/>
              </a:rPr>
              <a:t>Tools, Standards and useful to know</a:t>
            </a:r>
          </a:p>
        </p:txBody>
      </p:sp>
      <p:sp>
        <p:nvSpPr>
          <p:cNvPr id="18" name="TextBox 18"/>
          <p:cNvSpPr txBox="1"/>
          <p:nvPr/>
        </p:nvSpPr>
        <p:spPr>
          <a:xfrm>
            <a:off x="6810658" y="2502202"/>
            <a:ext cx="4872546" cy="614079"/>
          </a:xfrm>
          <a:prstGeom prst="rect">
            <a:avLst/>
          </a:prstGeom>
        </p:spPr>
        <p:txBody>
          <a:bodyPr wrap="square" lIns="0" tIns="0" rIns="0" bIns="0" rtlCol="0" anchor="t">
            <a:spAutoFit/>
          </a:bodyPr>
          <a:lstStyle/>
          <a:p>
            <a:pPr algn="ctr">
              <a:lnSpc>
                <a:spcPts val="5180"/>
              </a:lnSpc>
            </a:pPr>
            <a:r>
              <a:rPr lang="en-US" sz="2800" b="1">
                <a:solidFill>
                  <a:srgbClr val="FFFFFF"/>
                </a:solidFill>
                <a:latin typeface="Eastman Grotesque Bold"/>
              </a:rPr>
              <a:t>EU Taxonomy Regulation</a:t>
            </a:r>
          </a:p>
        </p:txBody>
      </p:sp>
      <p:sp>
        <p:nvSpPr>
          <p:cNvPr id="19" name="TextBox 19"/>
          <p:cNvSpPr txBox="1"/>
          <p:nvPr/>
        </p:nvSpPr>
        <p:spPr>
          <a:xfrm>
            <a:off x="257105" y="2515331"/>
            <a:ext cx="6315333" cy="1266693"/>
          </a:xfrm>
          <a:prstGeom prst="rect">
            <a:avLst/>
          </a:prstGeom>
        </p:spPr>
        <p:txBody>
          <a:bodyPr wrap="square" lIns="0" tIns="0" rIns="0" bIns="0" rtlCol="0" anchor="t">
            <a:spAutoFit/>
          </a:bodyPr>
          <a:lstStyle/>
          <a:p>
            <a:pPr algn="ctr">
              <a:lnSpc>
                <a:spcPts val="5224"/>
              </a:lnSpc>
            </a:pPr>
            <a:r>
              <a:rPr lang="en-US" sz="2800" dirty="0">
                <a:solidFill>
                  <a:srgbClr val="FFFFFF"/>
                </a:solidFill>
                <a:latin typeface="Eastman Grotesque Bold"/>
              </a:rPr>
              <a:t>European Sustainability Reporting Standards</a:t>
            </a:r>
          </a:p>
        </p:txBody>
      </p:sp>
      <p:sp>
        <p:nvSpPr>
          <p:cNvPr id="20" name="TextBox 20"/>
          <p:cNvSpPr txBox="1"/>
          <p:nvPr/>
        </p:nvSpPr>
        <p:spPr>
          <a:xfrm>
            <a:off x="656967" y="4210822"/>
            <a:ext cx="5928820" cy="1562678"/>
          </a:xfrm>
          <a:prstGeom prst="rect">
            <a:avLst/>
          </a:prstGeom>
        </p:spPr>
        <p:txBody>
          <a:bodyPr lIns="0" tIns="0" rIns="0" bIns="0" rtlCol="0" anchor="t">
            <a:spAutoFit/>
          </a:bodyPr>
          <a:lstStyle/>
          <a:p>
            <a:pPr marL="643255" lvl="1" indent="-321310">
              <a:lnSpc>
                <a:spcPts val="4172"/>
              </a:lnSpc>
              <a:buFont typeface="Arial"/>
              <a:buChar char="•"/>
            </a:pPr>
            <a:r>
              <a:rPr lang="en-US" sz="2400" dirty="0">
                <a:solidFill>
                  <a:srgbClr val="FFFFFF"/>
                </a:solidFill>
                <a:latin typeface="Canva Sans"/>
              </a:rPr>
              <a:t>Comparable 'sustainability' standards across financial instruments</a:t>
            </a:r>
          </a:p>
        </p:txBody>
      </p:sp>
      <p:sp>
        <p:nvSpPr>
          <p:cNvPr id="21" name="TextBox 21"/>
          <p:cNvSpPr txBox="1"/>
          <p:nvPr/>
        </p:nvSpPr>
        <p:spPr>
          <a:xfrm>
            <a:off x="542667" y="6596381"/>
            <a:ext cx="5128720" cy="2099229"/>
          </a:xfrm>
          <a:prstGeom prst="rect">
            <a:avLst/>
          </a:prstGeom>
        </p:spPr>
        <p:txBody>
          <a:bodyPr wrap="square" lIns="0" tIns="0" rIns="0" bIns="0" rtlCol="0" anchor="t">
            <a:spAutoFit/>
          </a:bodyPr>
          <a:lstStyle/>
          <a:p>
            <a:pPr marL="643255" lvl="1" indent="-321310">
              <a:lnSpc>
                <a:spcPts val="4172"/>
              </a:lnSpc>
              <a:buFont typeface="Arial"/>
              <a:buChar char="•"/>
            </a:pPr>
            <a:r>
              <a:rPr lang="en-US" sz="2400" dirty="0">
                <a:solidFill>
                  <a:srgbClr val="FFFFFF"/>
                </a:solidFill>
                <a:latin typeface="Canva Sans"/>
              </a:rPr>
              <a:t>Once there is harmonised standards retail investors can make more informed investment decisions</a:t>
            </a:r>
          </a:p>
        </p:txBody>
      </p:sp>
      <p:sp>
        <p:nvSpPr>
          <p:cNvPr id="22" name="TextBox 22"/>
          <p:cNvSpPr txBox="1"/>
          <p:nvPr/>
        </p:nvSpPr>
        <p:spPr>
          <a:xfrm>
            <a:off x="6813759" y="3407610"/>
            <a:ext cx="4506168" cy="2637838"/>
          </a:xfrm>
          <a:prstGeom prst="rect">
            <a:avLst/>
          </a:prstGeom>
        </p:spPr>
        <p:txBody>
          <a:bodyPr wrap="square" lIns="0" tIns="0" rIns="0" bIns="0" rtlCol="0" anchor="t">
            <a:spAutoFit/>
          </a:bodyPr>
          <a:lstStyle/>
          <a:p>
            <a:pPr marL="643255" lvl="1" indent="-321310">
              <a:lnSpc>
                <a:spcPts val="4172"/>
              </a:lnSpc>
              <a:buFont typeface="Arial"/>
              <a:buChar char="•"/>
            </a:pPr>
            <a:r>
              <a:rPr lang="en-US" sz="2400" dirty="0">
                <a:solidFill>
                  <a:srgbClr val="FFFFFF"/>
                </a:solidFill>
                <a:latin typeface="Canva Sans"/>
              </a:rPr>
              <a:t>Establishes criteria to determine whether an investment is 'environmentally sustainable'</a:t>
            </a:r>
          </a:p>
        </p:txBody>
      </p:sp>
      <p:grpSp>
        <p:nvGrpSpPr>
          <p:cNvPr id="27" name="Group 10">
            <a:extLst>
              <a:ext uri="{FF2B5EF4-FFF2-40B4-BE49-F238E27FC236}">
                <a16:creationId xmlns:a16="http://schemas.microsoft.com/office/drawing/2014/main" id="{995732C7-13A0-51DF-E9E1-A464710801C8}"/>
              </a:ext>
            </a:extLst>
          </p:cNvPr>
          <p:cNvGrpSpPr/>
          <p:nvPr/>
        </p:nvGrpSpPr>
        <p:grpSpPr>
          <a:xfrm>
            <a:off x="12706629" y="3946824"/>
            <a:ext cx="5011039" cy="5176162"/>
            <a:chOff x="-244858" y="-152351"/>
            <a:chExt cx="1775098" cy="1410639"/>
          </a:xfrm>
        </p:grpSpPr>
        <p:sp>
          <p:nvSpPr>
            <p:cNvPr id="28" name="Freeform 11">
              <a:extLst>
                <a:ext uri="{FF2B5EF4-FFF2-40B4-BE49-F238E27FC236}">
                  <a16:creationId xmlns:a16="http://schemas.microsoft.com/office/drawing/2014/main" id="{8A15D1A6-337B-4501-BF59-205A57A3C837}"/>
                </a:ext>
              </a:extLst>
            </p:cNvPr>
            <p:cNvSpPr/>
            <p:nvPr/>
          </p:nvSpPr>
          <p:spPr>
            <a:xfrm>
              <a:off x="-244858" y="-152351"/>
              <a:ext cx="1775098" cy="1410639"/>
            </a:xfrm>
            <a:custGeom>
              <a:avLst/>
              <a:gdLst/>
              <a:ahLst/>
              <a:cxnLst/>
              <a:rect l="l" t="t" r="r" b="b"/>
              <a:pathLst>
                <a:path w="1775098" h="1410639">
                  <a:moveTo>
                    <a:pt x="58583" y="0"/>
                  </a:moveTo>
                  <a:lnTo>
                    <a:pt x="1716516" y="0"/>
                  </a:lnTo>
                  <a:cubicBezTo>
                    <a:pt x="1748870" y="0"/>
                    <a:pt x="1775098" y="26228"/>
                    <a:pt x="1775098" y="58583"/>
                  </a:cubicBezTo>
                  <a:lnTo>
                    <a:pt x="1775098" y="1352056"/>
                  </a:lnTo>
                  <a:cubicBezTo>
                    <a:pt x="1775098" y="1384410"/>
                    <a:pt x="1748870" y="1410639"/>
                    <a:pt x="1716516" y="1410639"/>
                  </a:cubicBezTo>
                  <a:lnTo>
                    <a:pt x="58583" y="1410639"/>
                  </a:lnTo>
                  <a:cubicBezTo>
                    <a:pt x="26228" y="1410639"/>
                    <a:pt x="0" y="1384410"/>
                    <a:pt x="0" y="1352056"/>
                  </a:cubicBezTo>
                  <a:lnTo>
                    <a:pt x="0" y="58583"/>
                  </a:lnTo>
                  <a:cubicBezTo>
                    <a:pt x="0" y="26228"/>
                    <a:pt x="26228" y="0"/>
                    <a:pt x="58583" y="0"/>
                  </a:cubicBezTo>
                  <a:close/>
                </a:path>
              </a:pathLst>
            </a:custGeom>
            <a:solidFill>
              <a:srgbClr val="000000">
                <a:alpha val="35686"/>
              </a:srgbClr>
            </a:solidFill>
          </p:spPr>
          <p:txBody>
            <a:bodyPr/>
            <a:lstStyle/>
            <a:p>
              <a:endParaRPr lang="en-BE"/>
            </a:p>
          </p:txBody>
        </p:sp>
        <p:sp>
          <p:nvSpPr>
            <p:cNvPr id="29" name="TextBox 12">
              <a:extLst>
                <a:ext uri="{FF2B5EF4-FFF2-40B4-BE49-F238E27FC236}">
                  <a16:creationId xmlns:a16="http://schemas.microsoft.com/office/drawing/2014/main" id="{A88270B1-C1E4-940E-7D10-A05948E8C2B2}"/>
                </a:ext>
              </a:extLst>
            </p:cNvPr>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sp>
        <p:nvSpPr>
          <p:cNvPr id="30" name="TextBox 21">
            <a:extLst>
              <a:ext uri="{FF2B5EF4-FFF2-40B4-BE49-F238E27FC236}">
                <a16:creationId xmlns:a16="http://schemas.microsoft.com/office/drawing/2014/main" id="{64EE7924-764D-44B0-6CD5-497FD50F5C63}"/>
              </a:ext>
            </a:extLst>
          </p:cNvPr>
          <p:cNvSpPr txBox="1"/>
          <p:nvPr/>
        </p:nvSpPr>
        <p:spPr>
          <a:xfrm>
            <a:off x="12572742" y="4210368"/>
            <a:ext cx="4985845" cy="3176447"/>
          </a:xfrm>
          <a:prstGeom prst="rect">
            <a:avLst/>
          </a:prstGeom>
        </p:spPr>
        <p:txBody>
          <a:bodyPr wrap="square" lIns="0" tIns="0" rIns="0" bIns="0" rtlCol="0" anchor="t">
            <a:spAutoFit/>
          </a:bodyPr>
          <a:lstStyle/>
          <a:p>
            <a:pPr marL="643255" lvl="1" indent="-321310">
              <a:lnSpc>
                <a:spcPts val="4172"/>
              </a:lnSpc>
              <a:buFont typeface="Arial"/>
              <a:buChar char="•"/>
            </a:pPr>
            <a:r>
              <a:rPr lang="hu" sz="2400" dirty="0">
                <a:solidFill>
                  <a:schemeClr val="bg1"/>
                </a:solidFill>
                <a:latin typeface="Canva Sans"/>
                <a:ea typeface="+mn-lt"/>
                <a:cs typeface="+mn-lt"/>
              </a:rPr>
              <a:t>Requires</a:t>
            </a:r>
            <a:r>
              <a:rPr lang="hu" sz="2400" dirty="0">
                <a:solidFill>
                  <a:schemeClr val="bg1"/>
                </a:solidFill>
                <a:latin typeface="Canva Sans"/>
              </a:rPr>
              <a:t> </a:t>
            </a:r>
            <a:r>
              <a:rPr lang="hu" sz="2400" dirty="0">
                <a:solidFill>
                  <a:schemeClr val="bg1"/>
                </a:solidFill>
                <a:latin typeface="Canva Sans"/>
                <a:ea typeface="+mn-lt"/>
                <a:cs typeface="+mn-lt"/>
              </a:rPr>
              <a:t>banks, insurers, investment firms, and other financial institutions to report sustainable investment practices in a standardised format.</a:t>
            </a:r>
            <a:endParaRPr lang="hu" sz="2400" dirty="0">
              <a:solidFill>
                <a:schemeClr val="bg1"/>
              </a:solidFill>
              <a:latin typeface="Canva Sans"/>
              <a:cs typeface="Calibri"/>
            </a:endParaRPr>
          </a:p>
        </p:txBody>
      </p:sp>
      <p:sp>
        <p:nvSpPr>
          <p:cNvPr id="32" name="TextBox 19">
            <a:extLst>
              <a:ext uri="{FF2B5EF4-FFF2-40B4-BE49-F238E27FC236}">
                <a16:creationId xmlns:a16="http://schemas.microsoft.com/office/drawing/2014/main" id="{38EF4C7D-9F1A-23E4-87C0-951D1E4B8A85}"/>
              </a:ext>
            </a:extLst>
          </p:cNvPr>
          <p:cNvSpPr txBox="1"/>
          <p:nvPr/>
        </p:nvSpPr>
        <p:spPr>
          <a:xfrm>
            <a:off x="12422348" y="2482584"/>
            <a:ext cx="5586671" cy="1266693"/>
          </a:xfrm>
          <a:prstGeom prst="rect">
            <a:avLst/>
          </a:prstGeom>
        </p:spPr>
        <p:txBody>
          <a:bodyPr wrap="square" lIns="0" tIns="0" rIns="0" bIns="0" rtlCol="0" anchor="t">
            <a:spAutoFit/>
          </a:bodyPr>
          <a:lstStyle/>
          <a:p>
            <a:pPr algn="ctr">
              <a:lnSpc>
                <a:spcPts val="5224"/>
              </a:lnSpc>
            </a:pPr>
            <a:r>
              <a:rPr lang="en-US" sz="2800">
                <a:solidFill>
                  <a:srgbClr val="FFFFFF"/>
                </a:solidFill>
                <a:latin typeface="Eastman Grotesque Bold"/>
              </a:rPr>
              <a:t>Sustainable Finance Disclosure Regulation</a:t>
            </a:r>
          </a:p>
        </p:txBody>
      </p:sp>
      <p:sp>
        <p:nvSpPr>
          <p:cNvPr id="36" name="TextBox 22">
            <a:extLst>
              <a:ext uri="{FF2B5EF4-FFF2-40B4-BE49-F238E27FC236}">
                <a16:creationId xmlns:a16="http://schemas.microsoft.com/office/drawing/2014/main" id="{AFC2748C-2138-1E15-3FC0-236CBA0DCF78}"/>
              </a:ext>
            </a:extLst>
          </p:cNvPr>
          <p:cNvSpPr txBox="1"/>
          <p:nvPr/>
        </p:nvSpPr>
        <p:spPr>
          <a:xfrm>
            <a:off x="6813759" y="6193673"/>
            <a:ext cx="4506168" cy="483402"/>
          </a:xfrm>
          <a:prstGeom prst="rect">
            <a:avLst/>
          </a:prstGeom>
        </p:spPr>
        <p:txBody>
          <a:bodyPr wrap="square" lIns="0" tIns="0" rIns="0" bIns="0" rtlCol="0" anchor="t">
            <a:spAutoFit/>
          </a:bodyPr>
          <a:lstStyle/>
          <a:p>
            <a:pPr marL="643255" lvl="1" indent="-321310">
              <a:lnSpc>
                <a:spcPts val="4172"/>
              </a:lnSpc>
              <a:buFont typeface="Arial"/>
              <a:buChar char="•"/>
            </a:pPr>
            <a:endParaRPr lang="en-US" sz="2400">
              <a:solidFill>
                <a:srgbClr val="FFFFFF"/>
              </a:solidFill>
              <a:latin typeface="Canva Sans"/>
            </a:endParaRPr>
          </a:p>
        </p:txBody>
      </p:sp>
      <p:sp>
        <p:nvSpPr>
          <p:cNvPr id="37" name="TextBox 22">
            <a:extLst>
              <a:ext uri="{FF2B5EF4-FFF2-40B4-BE49-F238E27FC236}">
                <a16:creationId xmlns:a16="http://schemas.microsoft.com/office/drawing/2014/main" id="{84666F06-61D4-CFCC-8409-28B6D255C3A7}"/>
              </a:ext>
            </a:extLst>
          </p:cNvPr>
          <p:cNvSpPr txBox="1"/>
          <p:nvPr/>
        </p:nvSpPr>
        <p:spPr>
          <a:xfrm>
            <a:off x="6737480" y="6267158"/>
            <a:ext cx="4683919" cy="2637838"/>
          </a:xfrm>
          <a:prstGeom prst="rect">
            <a:avLst/>
          </a:prstGeom>
        </p:spPr>
        <p:txBody>
          <a:bodyPr wrap="square" lIns="0" tIns="0" rIns="0" bIns="0" rtlCol="0" anchor="t">
            <a:spAutoFit/>
          </a:bodyPr>
          <a:lstStyle/>
          <a:p>
            <a:pPr marL="643255" lvl="1" indent="-321310">
              <a:lnSpc>
                <a:spcPts val="4172"/>
              </a:lnSpc>
              <a:buFont typeface="Arial"/>
              <a:buChar char="•"/>
            </a:pPr>
            <a:r>
              <a:rPr lang="en-GB" sz="2400" dirty="0">
                <a:solidFill>
                  <a:schemeClr val="bg1"/>
                </a:solidFill>
                <a:latin typeface="Canva Sans" panose="020B0604020202020204" charset="0"/>
                <a:ea typeface="+mn-lt"/>
                <a:cs typeface="+mn-lt"/>
              </a:rPr>
              <a:t>Ensures that all EU member states follow a uniform set of criteria, , though investors are free to choose what to invest in.</a:t>
            </a:r>
          </a:p>
        </p:txBody>
      </p:sp>
      <p:sp>
        <p:nvSpPr>
          <p:cNvPr id="35" name="TextBox 12">
            <a:extLst>
              <a:ext uri="{FF2B5EF4-FFF2-40B4-BE49-F238E27FC236}">
                <a16:creationId xmlns:a16="http://schemas.microsoft.com/office/drawing/2014/main" id="{DF6DA659-70B8-36C6-0B6B-7A98FF5C13D9}"/>
              </a:ext>
            </a:extLst>
          </p:cNvPr>
          <p:cNvSpPr txBox="1"/>
          <p:nvPr/>
        </p:nvSpPr>
        <p:spPr>
          <a:xfrm>
            <a:off x="184890" y="3657023"/>
            <a:ext cx="2294506" cy="3259086"/>
          </a:xfrm>
          <a:prstGeom prst="rect">
            <a:avLst/>
          </a:prstGeom>
        </p:spPr>
        <p:txBody>
          <a:bodyPr lIns="50800" tIns="50800" rIns="50800" bIns="50800" rtlCol="0" anchor="ctr"/>
          <a:lstStyle/>
          <a:p>
            <a:pPr algn="ctr">
              <a:lnSpc>
                <a:spcPts val="4900"/>
              </a:lnSpc>
            </a:pPr>
            <a:endParaRPr/>
          </a:p>
        </p:txBody>
      </p:sp>
      <p:grpSp>
        <p:nvGrpSpPr>
          <p:cNvPr id="15" name="Group 10">
            <a:extLst>
              <a:ext uri="{FF2B5EF4-FFF2-40B4-BE49-F238E27FC236}">
                <a16:creationId xmlns:a16="http://schemas.microsoft.com/office/drawing/2014/main" id="{AEBA5B75-AC6A-9CCB-38B0-17D7E77A97AF}"/>
              </a:ext>
            </a:extLst>
          </p:cNvPr>
          <p:cNvGrpSpPr/>
          <p:nvPr/>
        </p:nvGrpSpPr>
        <p:grpSpPr>
          <a:xfrm>
            <a:off x="818105" y="3895556"/>
            <a:ext cx="5011039" cy="5227430"/>
            <a:chOff x="-244858" y="-152351"/>
            <a:chExt cx="1775098" cy="1410639"/>
          </a:xfrm>
        </p:grpSpPr>
        <p:sp>
          <p:nvSpPr>
            <p:cNvPr id="16" name="Freeform 11">
              <a:extLst>
                <a:ext uri="{FF2B5EF4-FFF2-40B4-BE49-F238E27FC236}">
                  <a16:creationId xmlns:a16="http://schemas.microsoft.com/office/drawing/2014/main" id="{3CE649BA-2133-5641-98D2-E9F62D57372D}"/>
                </a:ext>
              </a:extLst>
            </p:cNvPr>
            <p:cNvSpPr/>
            <p:nvPr/>
          </p:nvSpPr>
          <p:spPr>
            <a:xfrm>
              <a:off x="-244858" y="-152351"/>
              <a:ext cx="1775098" cy="1410639"/>
            </a:xfrm>
            <a:custGeom>
              <a:avLst/>
              <a:gdLst/>
              <a:ahLst/>
              <a:cxnLst/>
              <a:rect l="l" t="t" r="r" b="b"/>
              <a:pathLst>
                <a:path w="1775098" h="1410639">
                  <a:moveTo>
                    <a:pt x="58583" y="0"/>
                  </a:moveTo>
                  <a:lnTo>
                    <a:pt x="1716516" y="0"/>
                  </a:lnTo>
                  <a:cubicBezTo>
                    <a:pt x="1748870" y="0"/>
                    <a:pt x="1775098" y="26228"/>
                    <a:pt x="1775098" y="58583"/>
                  </a:cubicBezTo>
                  <a:lnTo>
                    <a:pt x="1775098" y="1352056"/>
                  </a:lnTo>
                  <a:cubicBezTo>
                    <a:pt x="1775098" y="1384410"/>
                    <a:pt x="1748870" y="1410639"/>
                    <a:pt x="1716516" y="1410639"/>
                  </a:cubicBezTo>
                  <a:lnTo>
                    <a:pt x="58583" y="1410639"/>
                  </a:lnTo>
                  <a:cubicBezTo>
                    <a:pt x="26228" y="1410639"/>
                    <a:pt x="0" y="1384410"/>
                    <a:pt x="0" y="1352056"/>
                  </a:cubicBezTo>
                  <a:lnTo>
                    <a:pt x="0" y="58583"/>
                  </a:lnTo>
                  <a:cubicBezTo>
                    <a:pt x="0" y="26228"/>
                    <a:pt x="26228" y="0"/>
                    <a:pt x="58583" y="0"/>
                  </a:cubicBezTo>
                  <a:close/>
                </a:path>
              </a:pathLst>
            </a:custGeom>
            <a:solidFill>
              <a:srgbClr val="000000">
                <a:alpha val="35686"/>
              </a:srgbClr>
            </a:solidFill>
          </p:spPr>
          <p:txBody>
            <a:bodyPr/>
            <a:lstStyle/>
            <a:p>
              <a:endParaRPr lang="en-BE"/>
            </a:p>
          </p:txBody>
        </p:sp>
        <p:sp>
          <p:nvSpPr>
            <p:cNvPr id="17" name="TextBox 12">
              <a:extLst>
                <a:ext uri="{FF2B5EF4-FFF2-40B4-BE49-F238E27FC236}">
                  <a16:creationId xmlns:a16="http://schemas.microsoft.com/office/drawing/2014/main" id="{DCC0001A-5D2F-7B3B-461B-B7DDDE7B7515}"/>
                </a:ext>
              </a:extLst>
            </p:cNvPr>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0" name="Group 10"/>
          <p:cNvGrpSpPr/>
          <p:nvPr/>
        </p:nvGrpSpPr>
        <p:grpSpPr>
          <a:xfrm>
            <a:off x="4661168" y="2873581"/>
            <a:ext cx="9328890" cy="888528"/>
            <a:chOff x="0" y="0"/>
            <a:chExt cx="2456992" cy="234016"/>
          </a:xfrm>
        </p:grpSpPr>
        <p:sp>
          <p:nvSpPr>
            <p:cNvPr id="11" name="Freeform 11"/>
            <p:cNvSpPr/>
            <p:nvPr/>
          </p:nvSpPr>
          <p:spPr>
            <a:xfrm>
              <a:off x="0" y="0"/>
              <a:ext cx="2456992" cy="234016"/>
            </a:xfrm>
            <a:custGeom>
              <a:avLst/>
              <a:gdLst/>
              <a:ahLst/>
              <a:cxnLst/>
              <a:rect l="l" t="t" r="r" b="b"/>
              <a:pathLst>
                <a:path w="2456992" h="234016">
                  <a:moveTo>
                    <a:pt x="42324" y="0"/>
                  </a:moveTo>
                  <a:lnTo>
                    <a:pt x="2414668" y="0"/>
                  </a:lnTo>
                  <a:cubicBezTo>
                    <a:pt x="2438042" y="0"/>
                    <a:pt x="2456992" y="18949"/>
                    <a:pt x="2456992" y="42324"/>
                  </a:cubicBezTo>
                  <a:lnTo>
                    <a:pt x="2456992" y="191691"/>
                  </a:lnTo>
                  <a:cubicBezTo>
                    <a:pt x="2456992" y="202916"/>
                    <a:pt x="2452532" y="213682"/>
                    <a:pt x="2444595" y="221619"/>
                  </a:cubicBezTo>
                  <a:cubicBezTo>
                    <a:pt x="2436658" y="229556"/>
                    <a:pt x="2425893" y="234016"/>
                    <a:pt x="2414668" y="234016"/>
                  </a:cubicBezTo>
                  <a:lnTo>
                    <a:pt x="42324" y="234016"/>
                  </a:lnTo>
                  <a:cubicBezTo>
                    <a:pt x="18949" y="234016"/>
                    <a:pt x="0" y="215066"/>
                    <a:pt x="0" y="191691"/>
                  </a:cubicBezTo>
                  <a:lnTo>
                    <a:pt x="0" y="42324"/>
                  </a:lnTo>
                  <a:cubicBezTo>
                    <a:pt x="0" y="18949"/>
                    <a:pt x="18949" y="0"/>
                    <a:pt x="42324" y="0"/>
                  </a:cubicBezTo>
                  <a:close/>
                </a:path>
              </a:pathLst>
            </a:custGeom>
            <a:solidFill>
              <a:srgbClr val="000000">
                <a:alpha val="35686"/>
              </a:srgbClr>
            </a:solidFill>
          </p:spPr>
          <p:txBody>
            <a:bodyPr/>
            <a:lstStyle/>
            <a:p>
              <a:endParaRPr lang="en-BE"/>
            </a:p>
          </p:txBody>
        </p:sp>
        <p:sp>
          <p:nvSpPr>
            <p:cNvPr id="12" name="TextBox 12"/>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13" name="Group 13"/>
          <p:cNvGrpSpPr/>
          <p:nvPr/>
        </p:nvGrpSpPr>
        <p:grpSpPr>
          <a:xfrm>
            <a:off x="4661168" y="3926774"/>
            <a:ext cx="9328890" cy="888528"/>
            <a:chOff x="0" y="0"/>
            <a:chExt cx="2456992" cy="234016"/>
          </a:xfrm>
        </p:grpSpPr>
        <p:sp>
          <p:nvSpPr>
            <p:cNvPr id="14" name="Freeform 14"/>
            <p:cNvSpPr/>
            <p:nvPr/>
          </p:nvSpPr>
          <p:spPr>
            <a:xfrm>
              <a:off x="0" y="0"/>
              <a:ext cx="2456992" cy="234016"/>
            </a:xfrm>
            <a:custGeom>
              <a:avLst/>
              <a:gdLst/>
              <a:ahLst/>
              <a:cxnLst/>
              <a:rect l="l" t="t" r="r" b="b"/>
              <a:pathLst>
                <a:path w="2456992" h="234016">
                  <a:moveTo>
                    <a:pt x="42324" y="0"/>
                  </a:moveTo>
                  <a:lnTo>
                    <a:pt x="2414668" y="0"/>
                  </a:lnTo>
                  <a:cubicBezTo>
                    <a:pt x="2438042" y="0"/>
                    <a:pt x="2456992" y="18949"/>
                    <a:pt x="2456992" y="42324"/>
                  </a:cubicBezTo>
                  <a:lnTo>
                    <a:pt x="2456992" y="191691"/>
                  </a:lnTo>
                  <a:cubicBezTo>
                    <a:pt x="2456992" y="202916"/>
                    <a:pt x="2452532" y="213682"/>
                    <a:pt x="2444595" y="221619"/>
                  </a:cubicBezTo>
                  <a:cubicBezTo>
                    <a:pt x="2436658" y="229556"/>
                    <a:pt x="2425893" y="234016"/>
                    <a:pt x="2414668" y="234016"/>
                  </a:cubicBezTo>
                  <a:lnTo>
                    <a:pt x="42324" y="234016"/>
                  </a:lnTo>
                  <a:cubicBezTo>
                    <a:pt x="18949" y="234016"/>
                    <a:pt x="0" y="215066"/>
                    <a:pt x="0" y="191691"/>
                  </a:cubicBezTo>
                  <a:lnTo>
                    <a:pt x="0" y="42324"/>
                  </a:lnTo>
                  <a:cubicBezTo>
                    <a:pt x="0" y="18949"/>
                    <a:pt x="18949" y="0"/>
                    <a:pt x="42324" y="0"/>
                  </a:cubicBezTo>
                  <a:close/>
                </a:path>
              </a:pathLst>
            </a:custGeom>
            <a:solidFill>
              <a:srgbClr val="000000">
                <a:alpha val="35686"/>
              </a:srgbClr>
            </a:solidFill>
          </p:spPr>
          <p:txBody>
            <a:bodyPr/>
            <a:lstStyle/>
            <a:p>
              <a:endParaRPr lang="en-BE"/>
            </a:p>
          </p:txBody>
        </p:sp>
        <p:sp>
          <p:nvSpPr>
            <p:cNvPr id="15" name="TextBox 15"/>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16" name="Group 16"/>
          <p:cNvGrpSpPr/>
          <p:nvPr/>
        </p:nvGrpSpPr>
        <p:grpSpPr>
          <a:xfrm>
            <a:off x="4661168" y="4977227"/>
            <a:ext cx="9328890" cy="888528"/>
            <a:chOff x="0" y="0"/>
            <a:chExt cx="2456992" cy="234016"/>
          </a:xfrm>
        </p:grpSpPr>
        <p:sp>
          <p:nvSpPr>
            <p:cNvPr id="17" name="Freeform 17"/>
            <p:cNvSpPr/>
            <p:nvPr/>
          </p:nvSpPr>
          <p:spPr>
            <a:xfrm>
              <a:off x="0" y="0"/>
              <a:ext cx="2456992" cy="234016"/>
            </a:xfrm>
            <a:custGeom>
              <a:avLst/>
              <a:gdLst/>
              <a:ahLst/>
              <a:cxnLst/>
              <a:rect l="l" t="t" r="r" b="b"/>
              <a:pathLst>
                <a:path w="2456992" h="234016">
                  <a:moveTo>
                    <a:pt x="42324" y="0"/>
                  </a:moveTo>
                  <a:lnTo>
                    <a:pt x="2414668" y="0"/>
                  </a:lnTo>
                  <a:cubicBezTo>
                    <a:pt x="2438042" y="0"/>
                    <a:pt x="2456992" y="18949"/>
                    <a:pt x="2456992" y="42324"/>
                  </a:cubicBezTo>
                  <a:lnTo>
                    <a:pt x="2456992" y="191691"/>
                  </a:lnTo>
                  <a:cubicBezTo>
                    <a:pt x="2456992" y="202916"/>
                    <a:pt x="2452532" y="213682"/>
                    <a:pt x="2444595" y="221619"/>
                  </a:cubicBezTo>
                  <a:cubicBezTo>
                    <a:pt x="2436658" y="229556"/>
                    <a:pt x="2425893" y="234016"/>
                    <a:pt x="2414668" y="234016"/>
                  </a:cubicBezTo>
                  <a:lnTo>
                    <a:pt x="42324" y="234016"/>
                  </a:lnTo>
                  <a:cubicBezTo>
                    <a:pt x="18949" y="234016"/>
                    <a:pt x="0" y="215066"/>
                    <a:pt x="0" y="191691"/>
                  </a:cubicBezTo>
                  <a:lnTo>
                    <a:pt x="0" y="42324"/>
                  </a:lnTo>
                  <a:cubicBezTo>
                    <a:pt x="0" y="18949"/>
                    <a:pt x="18949" y="0"/>
                    <a:pt x="42324" y="0"/>
                  </a:cubicBezTo>
                  <a:close/>
                </a:path>
              </a:pathLst>
            </a:custGeom>
            <a:solidFill>
              <a:srgbClr val="000000">
                <a:alpha val="35686"/>
              </a:srgbClr>
            </a:solidFill>
          </p:spPr>
          <p:txBody>
            <a:bodyPr/>
            <a:lstStyle/>
            <a:p>
              <a:endParaRPr lang="en-BE"/>
            </a:p>
          </p:txBody>
        </p:sp>
        <p:sp>
          <p:nvSpPr>
            <p:cNvPr id="18" name="TextBox 18"/>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19" name="Group 19"/>
          <p:cNvGrpSpPr/>
          <p:nvPr/>
        </p:nvGrpSpPr>
        <p:grpSpPr>
          <a:xfrm>
            <a:off x="4661168" y="6027680"/>
            <a:ext cx="9328890" cy="888528"/>
            <a:chOff x="0" y="0"/>
            <a:chExt cx="2456992" cy="234016"/>
          </a:xfrm>
        </p:grpSpPr>
        <p:sp>
          <p:nvSpPr>
            <p:cNvPr id="20" name="Freeform 20"/>
            <p:cNvSpPr/>
            <p:nvPr/>
          </p:nvSpPr>
          <p:spPr>
            <a:xfrm>
              <a:off x="0" y="0"/>
              <a:ext cx="2456992" cy="234016"/>
            </a:xfrm>
            <a:custGeom>
              <a:avLst/>
              <a:gdLst/>
              <a:ahLst/>
              <a:cxnLst/>
              <a:rect l="l" t="t" r="r" b="b"/>
              <a:pathLst>
                <a:path w="2456992" h="234016">
                  <a:moveTo>
                    <a:pt x="42324" y="0"/>
                  </a:moveTo>
                  <a:lnTo>
                    <a:pt x="2414668" y="0"/>
                  </a:lnTo>
                  <a:cubicBezTo>
                    <a:pt x="2438042" y="0"/>
                    <a:pt x="2456992" y="18949"/>
                    <a:pt x="2456992" y="42324"/>
                  </a:cubicBezTo>
                  <a:lnTo>
                    <a:pt x="2456992" y="191691"/>
                  </a:lnTo>
                  <a:cubicBezTo>
                    <a:pt x="2456992" y="202916"/>
                    <a:pt x="2452532" y="213682"/>
                    <a:pt x="2444595" y="221619"/>
                  </a:cubicBezTo>
                  <a:cubicBezTo>
                    <a:pt x="2436658" y="229556"/>
                    <a:pt x="2425893" y="234016"/>
                    <a:pt x="2414668" y="234016"/>
                  </a:cubicBezTo>
                  <a:lnTo>
                    <a:pt x="42324" y="234016"/>
                  </a:lnTo>
                  <a:cubicBezTo>
                    <a:pt x="18949" y="234016"/>
                    <a:pt x="0" y="215066"/>
                    <a:pt x="0" y="191691"/>
                  </a:cubicBezTo>
                  <a:lnTo>
                    <a:pt x="0" y="42324"/>
                  </a:lnTo>
                  <a:cubicBezTo>
                    <a:pt x="0" y="18949"/>
                    <a:pt x="18949" y="0"/>
                    <a:pt x="42324" y="0"/>
                  </a:cubicBezTo>
                  <a:close/>
                </a:path>
              </a:pathLst>
            </a:custGeom>
            <a:solidFill>
              <a:srgbClr val="000000">
                <a:alpha val="35686"/>
              </a:srgbClr>
            </a:solidFill>
          </p:spPr>
          <p:txBody>
            <a:bodyPr/>
            <a:lstStyle/>
            <a:p>
              <a:endParaRPr lang="en-BE"/>
            </a:p>
          </p:txBody>
        </p:sp>
        <p:sp>
          <p:nvSpPr>
            <p:cNvPr id="21" name="TextBox 21"/>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22" name="Group 22"/>
          <p:cNvGrpSpPr/>
          <p:nvPr/>
        </p:nvGrpSpPr>
        <p:grpSpPr>
          <a:xfrm>
            <a:off x="4661168" y="8128586"/>
            <a:ext cx="9328890" cy="888528"/>
            <a:chOff x="0" y="0"/>
            <a:chExt cx="2456992" cy="234016"/>
          </a:xfrm>
        </p:grpSpPr>
        <p:sp>
          <p:nvSpPr>
            <p:cNvPr id="23" name="Freeform 23"/>
            <p:cNvSpPr/>
            <p:nvPr/>
          </p:nvSpPr>
          <p:spPr>
            <a:xfrm>
              <a:off x="0" y="0"/>
              <a:ext cx="2456992" cy="234016"/>
            </a:xfrm>
            <a:custGeom>
              <a:avLst/>
              <a:gdLst/>
              <a:ahLst/>
              <a:cxnLst/>
              <a:rect l="l" t="t" r="r" b="b"/>
              <a:pathLst>
                <a:path w="2456992" h="234016">
                  <a:moveTo>
                    <a:pt x="42324" y="0"/>
                  </a:moveTo>
                  <a:lnTo>
                    <a:pt x="2414668" y="0"/>
                  </a:lnTo>
                  <a:cubicBezTo>
                    <a:pt x="2438042" y="0"/>
                    <a:pt x="2456992" y="18949"/>
                    <a:pt x="2456992" y="42324"/>
                  </a:cubicBezTo>
                  <a:lnTo>
                    <a:pt x="2456992" y="191691"/>
                  </a:lnTo>
                  <a:cubicBezTo>
                    <a:pt x="2456992" y="202916"/>
                    <a:pt x="2452532" y="213682"/>
                    <a:pt x="2444595" y="221619"/>
                  </a:cubicBezTo>
                  <a:cubicBezTo>
                    <a:pt x="2436658" y="229556"/>
                    <a:pt x="2425893" y="234016"/>
                    <a:pt x="2414668" y="234016"/>
                  </a:cubicBezTo>
                  <a:lnTo>
                    <a:pt x="42324" y="234016"/>
                  </a:lnTo>
                  <a:cubicBezTo>
                    <a:pt x="18949" y="234016"/>
                    <a:pt x="0" y="215066"/>
                    <a:pt x="0" y="191691"/>
                  </a:cubicBezTo>
                  <a:lnTo>
                    <a:pt x="0" y="42324"/>
                  </a:lnTo>
                  <a:cubicBezTo>
                    <a:pt x="0" y="18949"/>
                    <a:pt x="18949" y="0"/>
                    <a:pt x="42324" y="0"/>
                  </a:cubicBezTo>
                  <a:close/>
                </a:path>
              </a:pathLst>
            </a:custGeom>
            <a:solidFill>
              <a:srgbClr val="000000">
                <a:alpha val="35686"/>
              </a:srgbClr>
            </a:solidFill>
          </p:spPr>
          <p:txBody>
            <a:bodyPr/>
            <a:lstStyle/>
            <a:p>
              <a:endParaRPr lang="en-BE"/>
            </a:p>
          </p:txBody>
        </p:sp>
        <p:sp>
          <p:nvSpPr>
            <p:cNvPr id="24" name="TextBox 24"/>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25" name="Group 25"/>
          <p:cNvGrpSpPr/>
          <p:nvPr/>
        </p:nvGrpSpPr>
        <p:grpSpPr>
          <a:xfrm>
            <a:off x="4661168" y="7078133"/>
            <a:ext cx="9328890" cy="888528"/>
            <a:chOff x="0" y="0"/>
            <a:chExt cx="2456992" cy="234016"/>
          </a:xfrm>
        </p:grpSpPr>
        <p:sp>
          <p:nvSpPr>
            <p:cNvPr id="26" name="Freeform 26"/>
            <p:cNvSpPr/>
            <p:nvPr/>
          </p:nvSpPr>
          <p:spPr>
            <a:xfrm>
              <a:off x="0" y="0"/>
              <a:ext cx="2456992" cy="234016"/>
            </a:xfrm>
            <a:custGeom>
              <a:avLst/>
              <a:gdLst/>
              <a:ahLst/>
              <a:cxnLst/>
              <a:rect l="l" t="t" r="r" b="b"/>
              <a:pathLst>
                <a:path w="2456992" h="234016">
                  <a:moveTo>
                    <a:pt x="42324" y="0"/>
                  </a:moveTo>
                  <a:lnTo>
                    <a:pt x="2414668" y="0"/>
                  </a:lnTo>
                  <a:cubicBezTo>
                    <a:pt x="2438042" y="0"/>
                    <a:pt x="2456992" y="18949"/>
                    <a:pt x="2456992" y="42324"/>
                  </a:cubicBezTo>
                  <a:lnTo>
                    <a:pt x="2456992" y="191691"/>
                  </a:lnTo>
                  <a:cubicBezTo>
                    <a:pt x="2456992" y="202916"/>
                    <a:pt x="2452532" y="213682"/>
                    <a:pt x="2444595" y="221619"/>
                  </a:cubicBezTo>
                  <a:cubicBezTo>
                    <a:pt x="2436658" y="229556"/>
                    <a:pt x="2425893" y="234016"/>
                    <a:pt x="2414668" y="234016"/>
                  </a:cubicBezTo>
                  <a:lnTo>
                    <a:pt x="42324" y="234016"/>
                  </a:lnTo>
                  <a:cubicBezTo>
                    <a:pt x="18949" y="234016"/>
                    <a:pt x="0" y="215066"/>
                    <a:pt x="0" y="191691"/>
                  </a:cubicBezTo>
                  <a:lnTo>
                    <a:pt x="0" y="42324"/>
                  </a:lnTo>
                  <a:cubicBezTo>
                    <a:pt x="0" y="18949"/>
                    <a:pt x="18949" y="0"/>
                    <a:pt x="42324" y="0"/>
                  </a:cubicBezTo>
                  <a:close/>
                </a:path>
              </a:pathLst>
            </a:custGeom>
            <a:solidFill>
              <a:srgbClr val="000000">
                <a:alpha val="35686"/>
              </a:srgbClr>
            </a:solidFill>
          </p:spPr>
          <p:txBody>
            <a:bodyPr/>
            <a:lstStyle/>
            <a:p>
              <a:endParaRPr lang="en-BE"/>
            </a:p>
          </p:txBody>
        </p:sp>
        <p:sp>
          <p:nvSpPr>
            <p:cNvPr id="27" name="TextBox 27"/>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sp>
        <p:nvSpPr>
          <p:cNvPr id="28" name="Freeform 28"/>
          <p:cNvSpPr/>
          <p:nvPr/>
        </p:nvSpPr>
        <p:spPr>
          <a:xfrm>
            <a:off x="4974756" y="2937779"/>
            <a:ext cx="761084" cy="760133"/>
          </a:xfrm>
          <a:custGeom>
            <a:avLst/>
            <a:gdLst/>
            <a:ahLst/>
            <a:cxnLst/>
            <a:rect l="l" t="t" r="r" b="b"/>
            <a:pathLst>
              <a:path w="761084" h="760133">
                <a:moveTo>
                  <a:pt x="0" y="0"/>
                </a:moveTo>
                <a:lnTo>
                  <a:pt x="761085" y="0"/>
                </a:lnTo>
                <a:lnTo>
                  <a:pt x="761085" y="760133"/>
                </a:lnTo>
                <a:lnTo>
                  <a:pt x="0" y="760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9" name="Freeform 29"/>
          <p:cNvSpPr/>
          <p:nvPr/>
        </p:nvSpPr>
        <p:spPr>
          <a:xfrm>
            <a:off x="4974756" y="3996139"/>
            <a:ext cx="686066" cy="749799"/>
          </a:xfrm>
          <a:custGeom>
            <a:avLst/>
            <a:gdLst/>
            <a:ahLst/>
            <a:cxnLst/>
            <a:rect l="l" t="t" r="r" b="b"/>
            <a:pathLst>
              <a:path w="686066" h="749799">
                <a:moveTo>
                  <a:pt x="0" y="0"/>
                </a:moveTo>
                <a:lnTo>
                  <a:pt x="686066" y="0"/>
                </a:lnTo>
                <a:lnTo>
                  <a:pt x="686066" y="749799"/>
                </a:lnTo>
                <a:lnTo>
                  <a:pt x="0" y="7497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30" name="Freeform 30"/>
          <p:cNvSpPr/>
          <p:nvPr/>
        </p:nvSpPr>
        <p:spPr>
          <a:xfrm>
            <a:off x="4939893" y="5061026"/>
            <a:ext cx="720930" cy="720930"/>
          </a:xfrm>
          <a:custGeom>
            <a:avLst/>
            <a:gdLst/>
            <a:ahLst/>
            <a:cxnLst/>
            <a:rect l="l" t="t" r="r" b="b"/>
            <a:pathLst>
              <a:path w="720930" h="720930">
                <a:moveTo>
                  <a:pt x="0" y="0"/>
                </a:moveTo>
                <a:lnTo>
                  <a:pt x="720929" y="0"/>
                </a:lnTo>
                <a:lnTo>
                  <a:pt x="720929" y="720930"/>
                </a:lnTo>
                <a:lnTo>
                  <a:pt x="0" y="7209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31" name="Freeform 31"/>
          <p:cNvSpPr/>
          <p:nvPr/>
        </p:nvSpPr>
        <p:spPr>
          <a:xfrm>
            <a:off x="4982433" y="6113405"/>
            <a:ext cx="704422" cy="704422"/>
          </a:xfrm>
          <a:custGeom>
            <a:avLst/>
            <a:gdLst/>
            <a:ahLst/>
            <a:cxnLst/>
            <a:rect l="l" t="t" r="r" b="b"/>
            <a:pathLst>
              <a:path w="704422" h="704422">
                <a:moveTo>
                  <a:pt x="0" y="0"/>
                </a:moveTo>
                <a:lnTo>
                  <a:pt x="704422" y="0"/>
                </a:lnTo>
                <a:lnTo>
                  <a:pt x="704422" y="704422"/>
                </a:lnTo>
                <a:lnTo>
                  <a:pt x="0" y="7044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BE"/>
          </a:p>
        </p:txBody>
      </p:sp>
      <p:sp>
        <p:nvSpPr>
          <p:cNvPr id="32" name="Freeform 32"/>
          <p:cNvSpPr/>
          <p:nvPr/>
        </p:nvSpPr>
        <p:spPr>
          <a:xfrm>
            <a:off x="4953311" y="8161153"/>
            <a:ext cx="728956" cy="728956"/>
          </a:xfrm>
          <a:custGeom>
            <a:avLst/>
            <a:gdLst/>
            <a:ahLst/>
            <a:cxnLst/>
            <a:rect l="l" t="t" r="r" b="b"/>
            <a:pathLst>
              <a:path w="728956" h="728956">
                <a:moveTo>
                  <a:pt x="0" y="0"/>
                </a:moveTo>
                <a:lnTo>
                  <a:pt x="728956" y="0"/>
                </a:lnTo>
                <a:lnTo>
                  <a:pt x="728956" y="728956"/>
                </a:lnTo>
                <a:lnTo>
                  <a:pt x="0" y="72895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BE"/>
          </a:p>
        </p:txBody>
      </p:sp>
      <p:sp>
        <p:nvSpPr>
          <p:cNvPr id="33" name="Freeform 33"/>
          <p:cNvSpPr/>
          <p:nvPr/>
        </p:nvSpPr>
        <p:spPr>
          <a:xfrm>
            <a:off x="5040244" y="7182237"/>
            <a:ext cx="534126" cy="728956"/>
          </a:xfrm>
          <a:custGeom>
            <a:avLst/>
            <a:gdLst/>
            <a:ahLst/>
            <a:cxnLst/>
            <a:rect l="l" t="t" r="r" b="b"/>
            <a:pathLst>
              <a:path w="534126" h="728956">
                <a:moveTo>
                  <a:pt x="0" y="0"/>
                </a:moveTo>
                <a:lnTo>
                  <a:pt x="534126" y="0"/>
                </a:lnTo>
                <a:lnTo>
                  <a:pt x="534126" y="728956"/>
                </a:lnTo>
                <a:lnTo>
                  <a:pt x="0" y="72895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BE"/>
          </a:p>
        </p:txBody>
      </p:sp>
      <p:sp>
        <p:nvSpPr>
          <p:cNvPr id="34" name="TextBox 34"/>
          <p:cNvSpPr txBox="1"/>
          <p:nvPr/>
        </p:nvSpPr>
        <p:spPr>
          <a:xfrm>
            <a:off x="14675859" y="8988384"/>
            <a:ext cx="4050957" cy="1532890"/>
          </a:xfrm>
          <a:prstGeom prst="rect">
            <a:avLst/>
          </a:prstGeom>
        </p:spPr>
        <p:txBody>
          <a:bodyPr lIns="0" tIns="0" rIns="0" bIns="0" rtlCol="0" anchor="t">
            <a:spAutoFit/>
          </a:bodyPr>
          <a:lstStyle/>
          <a:p>
            <a:pPr algn="ctr">
              <a:lnSpc>
                <a:spcPts val="4759"/>
              </a:lnSpc>
            </a:pPr>
            <a:endParaRPr/>
          </a:p>
          <a:p>
            <a:pPr algn="ctr">
              <a:lnSpc>
                <a:spcPts val="2800"/>
              </a:lnSpc>
            </a:pPr>
            <a:r>
              <a:rPr lang="en-US" sz="2000">
                <a:solidFill>
                  <a:srgbClr val="FFFFFF"/>
                </a:solidFill>
                <a:latin typeface="Canva Sans"/>
              </a:rPr>
              <a:t>©BETTER FINANCE 2023</a:t>
            </a:r>
          </a:p>
          <a:p>
            <a:pPr algn="ctr">
              <a:lnSpc>
                <a:spcPts val="4759"/>
              </a:lnSpc>
            </a:pPr>
            <a:endParaRPr lang="en-US" sz="2000">
              <a:solidFill>
                <a:srgbClr val="FFFFFF"/>
              </a:solidFill>
              <a:latin typeface="Canva Sans"/>
            </a:endParaRPr>
          </a:p>
        </p:txBody>
      </p:sp>
      <p:sp>
        <p:nvSpPr>
          <p:cNvPr id="35" name="TextBox 35"/>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899">
                <a:solidFill>
                  <a:srgbClr val="FFFFFF"/>
                </a:solidFill>
                <a:latin typeface="Eastman Grotesque Bold"/>
              </a:rPr>
              <a:t>Investment Strategies</a:t>
            </a:r>
          </a:p>
        </p:txBody>
      </p:sp>
      <p:sp>
        <p:nvSpPr>
          <p:cNvPr id="36" name="TextBox 36"/>
          <p:cNvSpPr txBox="1"/>
          <p:nvPr/>
        </p:nvSpPr>
        <p:spPr>
          <a:xfrm>
            <a:off x="6554257" y="6165351"/>
            <a:ext cx="5637743" cy="493682"/>
          </a:xfrm>
          <a:prstGeom prst="rect">
            <a:avLst/>
          </a:prstGeom>
        </p:spPr>
        <p:txBody>
          <a:bodyPr wrap="square" lIns="0" tIns="0" rIns="0" bIns="0" rtlCol="0" anchor="t">
            <a:spAutoFit/>
          </a:bodyPr>
          <a:lstStyle/>
          <a:p>
            <a:pPr algn="ctr">
              <a:lnSpc>
                <a:spcPts val="4044"/>
              </a:lnSpc>
            </a:pPr>
            <a:r>
              <a:rPr lang="en-US" sz="2889">
                <a:solidFill>
                  <a:srgbClr val="FFFFFF"/>
                </a:solidFill>
                <a:latin typeface="Canva Sans"/>
              </a:rPr>
              <a:t>Best in class/positive screening</a:t>
            </a:r>
          </a:p>
        </p:txBody>
      </p:sp>
      <p:sp>
        <p:nvSpPr>
          <p:cNvPr id="37" name="TextBox 37"/>
          <p:cNvSpPr txBox="1"/>
          <p:nvPr/>
        </p:nvSpPr>
        <p:spPr>
          <a:xfrm>
            <a:off x="7654288" y="7246981"/>
            <a:ext cx="3470912" cy="493682"/>
          </a:xfrm>
          <a:prstGeom prst="rect">
            <a:avLst/>
          </a:prstGeom>
        </p:spPr>
        <p:txBody>
          <a:bodyPr wrap="square" lIns="0" tIns="0" rIns="0" bIns="0" rtlCol="0" anchor="t">
            <a:spAutoFit/>
          </a:bodyPr>
          <a:lstStyle/>
          <a:p>
            <a:pPr algn="ctr">
              <a:lnSpc>
                <a:spcPts val="4044"/>
              </a:lnSpc>
            </a:pPr>
            <a:r>
              <a:rPr lang="en-US" sz="2889">
                <a:solidFill>
                  <a:srgbClr val="FFFFFF"/>
                </a:solidFill>
                <a:latin typeface="Canva Sans"/>
              </a:rPr>
              <a:t>Thematic investing</a:t>
            </a:r>
          </a:p>
        </p:txBody>
      </p:sp>
      <p:sp>
        <p:nvSpPr>
          <p:cNvPr id="38" name="TextBox 38"/>
          <p:cNvSpPr txBox="1"/>
          <p:nvPr/>
        </p:nvSpPr>
        <p:spPr>
          <a:xfrm>
            <a:off x="7856366" y="8297434"/>
            <a:ext cx="3086100" cy="493682"/>
          </a:xfrm>
          <a:prstGeom prst="rect">
            <a:avLst/>
          </a:prstGeom>
        </p:spPr>
        <p:txBody>
          <a:bodyPr wrap="square" lIns="0" tIns="0" rIns="0" bIns="0" rtlCol="0" anchor="t">
            <a:spAutoFit/>
          </a:bodyPr>
          <a:lstStyle/>
          <a:p>
            <a:pPr algn="ctr">
              <a:lnSpc>
                <a:spcPts val="4044"/>
              </a:lnSpc>
            </a:pPr>
            <a:r>
              <a:rPr lang="en-US" sz="2889">
                <a:solidFill>
                  <a:srgbClr val="FFFFFF"/>
                </a:solidFill>
                <a:latin typeface="Canva Sans"/>
              </a:rPr>
              <a:t>Impact investing</a:t>
            </a:r>
          </a:p>
        </p:txBody>
      </p:sp>
      <p:sp>
        <p:nvSpPr>
          <p:cNvPr id="39" name="TextBox 39"/>
          <p:cNvSpPr txBox="1"/>
          <p:nvPr/>
        </p:nvSpPr>
        <p:spPr>
          <a:xfrm>
            <a:off x="6711684" y="5086350"/>
            <a:ext cx="5385286" cy="493682"/>
          </a:xfrm>
          <a:prstGeom prst="rect">
            <a:avLst/>
          </a:prstGeom>
        </p:spPr>
        <p:txBody>
          <a:bodyPr wrap="square" lIns="0" tIns="0" rIns="0" bIns="0" rtlCol="0" anchor="t">
            <a:spAutoFit/>
          </a:bodyPr>
          <a:lstStyle/>
          <a:p>
            <a:pPr algn="ctr">
              <a:lnSpc>
                <a:spcPts val="4044"/>
              </a:lnSpc>
            </a:pPr>
            <a:r>
              <a:rPr lang="en-US" sz="2889">
                <a:solidFill>
                  <a:srgbClr val="FFFFFF"/>
                </a:solidFill>
                <a:latin typeface="Canva Sans"/>
              </a:rPr>
              <a:t>Exclusion/ negative screening</a:t>
            </a:r>
          </a:p>
        </p:txBody>
      </p:sp>
      <p:sp>
        <p:nvSpPr>
          <p:cNvPr id="40" name="TextBox 40"/>
          <p:cNvSpPr txBox="1"/>
          <p:nvPr/>
        </p:nvSpPr>
        <p:spPr>
          <a:xfrm>
            <a:off x="6134318" y="4064445"/>
            <a:ext cx="6492862" cy="493682"/>
          </a:xfrm>
          <a:prstGeom prst="rect">
            <a:avLst/>
          </a:prstGeom>
        </p:spPr>
        <p:txBody>
          <a:bodyPr wrap="square" lIns="0" tIns="0" rIns="0" bIns="0" rtlCol="0" anchor="t">
            <a:spAutoFit/>
          </a:bodyPr>
          <a:lstStyle/>
          <a:p>
            <a:pPr algn="ctr">
              <a:lnSpc>
                <a:spcPts val="4044"/>
              </a:lnSpc>
            </a:pPr>
            <a:r>
              <a:rPr lang="en-US" sz="2889">
                <a:solidFill>
                  <a:srgbClr val="FFFFFF"/>
                </a:solidFill>
                <a:latin typeface="Canva Sans"/>
              </a:rPr>
              <a:t>Engagement and shareholder action</a:t>
            </a:r>
          </a:p>
        </p:txBody>
      </p:sp>
      <p:sp>
        <p:nvSpPr>
          <p:cNvPr id="41" name="TextBox 41"/>
          <p:cNvSpPr txBox="1"/>
          <p:nvPr/>
        </p:nvSpPr>
        <p:spPr>
          <a:xfrm>
            <a:off x="7940880" y="3042429"/>
            <a:ext cx="2853982" cy="493682"/>
          </a:xfrm>
          <a:prstGeom prst="rect">
            <a:avLst/>
          </a:prstGeom>
        </p:spPr>
        <p:txBody>
          <a:bodyPr wrap="square" lIns="0" tIns="0" rIns="0" bIns="0" rtlCol="0" anchor="t">
            <a:spAutoFit/>
          </a:bodyPr>
          <a:lstStyle/>
          <a:p>
            <a:pPr algn="ctr">
              <a:lnSpc>
                <a:spcPts val="4044"/>
              </a:lnSpc>
            </a:pPr>
            <a:r>
              <a:rPr lang="en-US" sz="2889">
                <a:solidFill>
                  <a:srgbClr val="FFFFFF"/>
                </a:solidFill>
                <a:latin typeface="Canva Sans"/>
              </a:rPr>
              <a:t>ESG Integration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60c09-1844-45b0-b4f1-cf53e6c3c76a">
      <Terms xmlns="http://schemas.microsoft.com/office/infopath/2007/PartnerControls"/>
    </lcf76f155ced4ddcb4097134ff3c332f>
    <TaxCatchAll xmlns="8e72f4a7-cae9-4e97-b541-2580a12d1989" xsi:nil="true"/>
  </documentManagement>
</p:properties>
</file>

<file path=customXml/itemProps1.xml><?xml version="1.0" encoding="utf-8"?>
<ds:datastoreItem xmlns:ds="http://schemas.openxmlformats.org/officeDocument/2006/customXml" ds:itemID="{0DE9EE41-41FF-48A1-9BE8-AFC47C10C96A}">
  <ds:schemaRefs>
    <ds:schemaRef ds:uri="http://schemas.microsoft.com/sharepoint/v3/contenttype/forms"/>
  </ds:schemaRefs>
</ds:datastoreItem>
</file>

<file path=customXml/itemProps2.xml><?xml version="1.0" encoding="utf-8"?>
<ds:datastoreItem xmlns:ds="http://schemas.openxmlformats.org/officeDocument/2006/customXml" ds:itemID="{DC7D5995-DA8E-419F-8676-44CE0F3F14CB}"/>
</file>

<file path=customXml/itemProps3.xml><?xml version="1.0" encoding="utf-8"?>
<ds:datastoreItem xmlns:ds="http://schemas.openxmlformats.org/officeDocument/2006/customXml" ds:itemID="{341D5682-C7EC-448D-9EA8-C9604A810E4C}"/>
</file>

<file path=docProps/app.xml><?xml version="1.0" encoding="utf-8"?>
<Properties xmlns="http://schemas.openxmlformats.org/officeDocument/2006/extended-properties" xmlns:vt="http://schemas.openxmlformats.org/officeDocument/2006/docPropsVTypes">
  <TotalTime>1</TotalTime>
  <Words>331</Words>
  <Application>Microsoft Office PowerPoint</Application>
  <PresentationFormat>Custom</PresentationFormat>
  <Paragraphs>42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Canva Sans</vt:lpstr>
      <vt:lpstr>Arial</vt:lpstr>
      <vt:lpstr>Calibri</vt:lpstr>
      <vt:lpstr>Eastman Grotesque Bold</vt:lpstr>
      <vt:lpstr>Eastman Grotesque</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Introduction to Investing</dc:title>
  <cp:lastModifiedBy>Mariyan Nikolov</cp:lastModifiedBy>
  <cp:revision>2</cp:revision>
  <dcterms:created xsi:type="dcterms:W3CDTF">2006-08-16T00:00:00Z</dcterms:created>
  <dcterms:modified xsi:type="dcterms:W3CDTF">2023-07-26T09:45:41Z</dcterms:modified>
  <dc:identifier>DAFpjRzsu30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0x010100B5308A9776426D41840A8C2CCB15B3F3</vt:lpwstr>
  </property>
</Properties>
</file>